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 id="267" r:id="rId3"/>
    <p:sldId id="268" r:id="rId4"/>
    <p:sldId id="258" r:id="rId5"/>
    <p:sldId id="274" r:id="rId6"/>
    <p:sldId id="260" r:id="rId7"/>
    <p:sldId id="271" r:id="rId8"/>
    <p:sldId id="261" r:id="rId9"/>
    <p:sldId id="272" r:id="rId10"/>
    <p:sldId id="262" r:id="rId11"/>
    <p:sldId id="275" r:id="rId12"/>
    <p:sldId id="273" r:id="rId13"/>
    <p:sldId id="263" r:id="rId14"/>
    <p:sldId id="26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5309"/>
    <a:srgbClr val="D3DBED"/>
    <a:srgbClr val="DEEBF7"/>
    <a:srgbClr val="BDD7EE"/>
    <a:srgbClr val="9DC3E6"/>
    <a:srgbClr val="87A0B6"/>
    <a:srgbClr val="00589A"/>
    <a:srgbClr val="57B7FF"/>
    <a:srgbClr val="E1E7F3"/>
    <a:srgbClr val="97AA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83" d="100"/>
          <a:sy n="83" d="100"/>
        </p:scale>
        <p:origin x="1310" y="67"/>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slide" Target="slide10.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2722293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92219" y="62542"/>
            <a:ext cx="7946981" cy="830997"/>
          </a:xfrm>
          <a:prstGeom prst="rect">
            <a:avLst/>
          </a:prstGeom>
          <a:no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to  a  talk  about  Singapore and fill the missing information.</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219" y="1219156"/>
            <a:ext cx="2904329" cy="1923731"/>
          </a:xfrm>
          <a:prstGeom prst="round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9093" y="1219156"/>
            <a:ext cx="2819726" cy="1879646"/>
          </a:xfrm>
          <a:prstGeom prst="roundRect">
            <a:avLst/>
          </a:prstGeom>
        </p:spPr>
      </p:pic>
      <p:sp>
        <p:nvSpPr>
          <p:cNvPr id="4" name="Rounded Rectangle 3"/>
          <p:cNvSpPr/>
          <p:nvPr/>
        </p:nvSpPr>
        <p:spPr>
          <a:xfrm>
            <a:off x="1007918" y="3233886"/>
            <a:ext cx="2680854" cy="481445"/>
          </a:xfrm>
          <a:prstGeom prst="round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458529" y="3233886"/>
            <a:ext cx="2680854" cy="481445"/>
          </a:xfrm>
          <a:prstGeom prst="round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84564" y="3267049"/>
            <a:ext cx="2358736" cy="461665"/>
          </a:xfrm>
          <a:prstGeom prst="rect">
            <a:avLst/>
          </a:prstGeom>
          <a:noFill/>
        </p:spPr>
        <p:txBody>
          <a:bodyPr wrap="square" rtlCol="0">
            <a:spAutoFit/>
          </a:bodyPr>
          <a:lstStyle/>
          <a:p>
            <a:pPr algn="ctr"/>
            <a:r>
              <a:rPr lang="en-US" sz="2400" b="1">
                <a:solidFill>
                  <a:srgbClr val="00589A"/>
                </a:solidFill>
              </a:rPr>
              <a:t>Merlion Park</a:t>
            </a:r>
          </a:p>
        </p:txBody>
      </p:sp>
      <p:sp>
        <p:nvSpPr>
          <p:cNvPr id="11" name="TextBox 10"/>
          <p:cNvSpPr txBox="1"/>
          <p:nvPr/>
        </p:nvSpPr>
        <p:spPr>
          <a:xfrm>
            <a:off x="5389094" y="3243775"/>
            <a:ext cx="2807439" cy="461665"/>
          </a:xfrm>
          <a:prstGeom prst="rect">
            <a:avLst/>
          </a:prstGeom>
          <a:noFill/>
        </p:spPr>
        <p:txBody>
          <a:bodyPr wrap="square" rtlCol="0">
            <a:spAutoFit/>
          </a:bodyPr>
          <a:lstStyle/>
          <a:p>
            <a:pPr algn="ctr"/>
            <a:r>
              <a:rPr lang="en-US" sz="2400" b="1">
                <a:solidFill>
                  <a:srgbClr val="00589A"/>
                </a:solidFill>
              </a:rPr>
              <a:t>Hop-on hop-off bus</a:t>
            </a:r>
          </a:p>
        </p:txBody>
      </p:sp>
      <p:sp>
        <p:nvSpPr>
          <p:cNvPr id="10" name="TextBox 9"/>
          <p:cNvSpPr txBox="1"/>
          <p:nvPr/>
        </p:nvSpPr>
        <p:spPr>
          <a:xfrm>
            <a:off x="552990" y="3904680"/>
            <a:ext cx="8038020" cy="2650982"/>
          </a:xfrm>
          <a:prstGeom prst="rect">
            <a:avLst/>
          </a:prstGeom>
          <a:noFill/>
        </p:spPr>
        <p:txBody>
          <a:bodyPr wrap="square" rtlCol="0">
            <a:spAutoFit/>
          </a:bodyPr>
          <a:lstStyle/>
          <a:p>
            <a:pPr algn="just">
              <a:lnSpc>
                <a:spcPct val="130000"/>
              </a:lnSpc>
            </a:pPr>
            <a:r>
              <a:rPr lang="en-US" sz="2600" dirty="0"/>
              <a:t>Singapore attracts millions of (1)</a:t>
            </a:r>
          </a:p>
          <a:p>
            <a:pPr algn="just">
              <a:lnSpc>
                <a:spcPct val="130000"/>
              </a:lnSpc>
            </a:pPr>
            <a:r>
              <a:rPr lang="en-US" sz="2600" dirty="0"/>
              <a:t>A hop-on hop-off  bus goes (2) </a:t>
            </a:r>
          </a:p>
          <a:p>
            <a:pPr algn="just">
              <a:lnSpc>
                <a:spcPct val="130000"/>
              </a:lnSpc>
            </a:pPr>
            <a:r>
              <a:rPr lang="en-US" sz="2600" dirty="0"/>
              <a:t>The cost of the tour is (3)</a:t>
            </a:r>
          </a:p>
          <a:p>
            <a:pPr algn="just">
              <a:lnSpc>
                <a:spcPct val="130000"/>
              </a:lnSpc>
            </a:pPr>
            <a:r>
              <a:rPr lang="en-US" sz="2600" dirty="0"/>
              <a:t>The bus comes every (4)</a:t>
            </a:r>
          </a:p>
          <a:p>
            <a:pPr algn="just">
              <a:lnSpc>
                <a:spcPct val="130000"/>
              </a:lnSpc>
            </a:pPr>
            <a:r>
              <a:rPr lang="en-US" sz="2600" dirty="0"/>
              <a:t>This tour is good for people with (5)</a:t>
            </a:r>
          </a:p>
        </p:txBody>
      </p:sp>
      <p:pic>
        <p:nvPicPr>
          <p:cNvPr id="12" name="B2_22">
            <a:hlinkClick r:id="" action="ppaction://media"/>
            <a:extLst>
              <a:ext uri="{FF2B5EF4-FFF2-40B4-BE49-F238E27FC236}">
                <a16:creationId xmlns:a16="http://schemas.microsoft.com/office/drawing/2014/main" id="{A425D5E6-38A8-40ED-994C-F397867407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84637" y="461289"/>
            <a:ext cx="487363" cy="487363"/>
          </a:xfrm>
          <a:prstGeom prst="rect">
            <a:avLst/>
          </a:prstGeom>
        </p:spPr>
      </p:pic>
      <p:sp>
        <p:nvSpPr>
          <p:cNvPr id="14" name="TextBox 13">
            <a:extLst>
              <a:ext uri="{FF2B5EF4-FFF2-40B4-BE49-F238E27FC236}">
                <a16:creationId xmlns:a16="http://schemas.microsoft.com/office/drawing/2014/main" id="{7C8B6305-CFC1-45FB-A517-55CD9FC52E02}"/>
              </a:ext>
            </a:extLst>
          </p:cNvPr>
          <p:cNvSpPr txBox="1"/>
          <p:nvPr/>
        </p:nvSpPr>
        <p:spPr>
          <a:xfrm>
            <a:off x="4964545" y="3984681"/>
            <a:ext cx="2995317" cy="492443"/>
          </a:xfrm>
          <a:prstGeom prst="rect">
            <a:avLst/>
          </a:prstGeom>
          <a:noFill/>
        </p:spPr>
        <p:txBody>
          <a:bodyPr wrap="square">
            <a:spAutoFit/>
          </a:bodyPr>
          <a:lstStyle/>
          <a:p>
            <a:r>
              <a:rPr lang="en-US" sz="2600" dirty="0"/>
              <a:t>_______ every year. </a:t>
            </a:r>
          </a:p>
        </p:txBody>
      </p:sp>
      <p:sp>
        <p:nvSpPr>
          <p:cNvPr id="15" name="TextBox 14">
            <a:extLst>
              <a:ext uri="{FF2B5EF4-FFF2-40B4-BE49-F238E27FC236}">
                <a16:creationId xmlns:a16="http://schemas.microsoft.com/office/drawing/2014/main" id="{A5C2A02C-0F44-4C5A-A827-F91999E175B9}"/>
              </a:ext>
            </a:extLst>
          </p:cNvPr>
          <p:cNvSpPr txBox="1"/>
          <p:nvPr/>
        </p:nvSpPr>
        <p:spPr>
          <a:xfrm>
            <a:off x="4964545" y="3973770"/>
            <a:ext cx="2995317" cy="492443"/>
          </a:xfrm>
          <a:prstGeom prst="rect">
            <a:avLst/>
          </a:prstGeom>
          <a:noFill/>
        </p:spPr>
        <p:txBody>
          <a:bodyPr wrap="square">
            <a:spAutoFit/>
          </a:bodyPr>
          <a:lstStyle/>
          <a:p>
            <a:r>
              <a:rPr lang="en-US" sz="2600" dirty="0">
                <a:solidFill>
                  <a:srgbClr val="00B050"/>
                </a:solidFill>
              </a:rPr>
              <a:t>visitors</a:t>
            </a:r>
            <a:r>
              <a:rPr lang="en-US" sz="2600" dirty="0"/>
              <a:t> every year. </a:t>
            </a:r>
          </a:p>
        </p:txBody>
      </p:sp>
      <p:sp>
        <p:nvSpPr>
          <p:cNvPr id="17" name="TextBox 16">
            <a:extLst>
              <a:ext uri="{FF2B5EF4-FFF2-40B4-BE49-F238E27FC236}">
                <a16:creationId xmlns:a16="http://schemas.microsoft.com/office/drawing/2014/main" id="{7F017CD3-1E4C-4AE2-9F62-D6D4D823E82F}"/>
              </a:ext>
            </a:extLst>
          </p:cNvPr>
          <p:cNvSpPr txBox="1"/>
          <p:nvPr/>
        </p:nvSpPr>
        <p:spPr>
          <a:xfrm>
            <a:off x="4734828" y="4511318"/>
            <a:ext cx="3856182" cy="492443"/>
          </a:xfrm>
          <a:prstGeom prst="rect">
            <a:avLst/>
          </a:prstGeom>
          <a:noFill/>
        </p:spPr>
        <p:txBody>
          <a:bodyPr wrap="square">
            <a:spAutoFit/>
          </a:bodyPr>
          <a:lstStyle/>
          <a:p>
            <a:r>
              <a:rPr lang="en-US" sz="2600" dirty="0"/>
              <a:t>_______ around the city. </a:t>
            </a:r>
          </a:p>
        </p:txBody>
      </p:sp>
      <p:sp>
        <p:nvSpPr>
          <p:cNvPr id="18" name="TextBox 17">
            <a:extLst>
              <a:ext uri="{FF2B5EF4-FFF2-40B4-BE49-F238E27FC236}">
                <a16:creationId xmlns:a16="http://schemas.microsoft.com/office/drawing/2014/main" id="{3D106720-12CE-4D95-A416-7ACFAE11D1D8}"/>
              </a:ext>
            </a:extLst>
          </p:cNvPr>
          <p:cNvSpPr txBox="1"/>
          <p:nvPr/>
        </p:nvSpPr>
        <p:spPr>
          <a:xfrm>
            <a:off x="4660938" y="4505039"/>
            <a:ext cx="3856182" cy="492443"/>
          </a:xfrm>
          <a:prstGeom prst="rect">
            <a:avLst/>
          </a:prstGeom>
          <a:noFill/>
        </p:spPr>
        <p:txBody>
          <a:bodyPr wrap="square">
            <a:spAutoFit/>
          </a:bodyPr>
          <a:lstStyle/>
          <a:p>
            <a:r>
              <a:rPr lang="en-US" sz="2600" dirty="0">
                <a:solidFill>
                  <a:srgbClr val="00B050"/>
                </a:solidFill>
              </a:rPr>
              <a:t>slowly</a:t>
            </a:r>
            <a:r>
              <a:rPr lang="en-US" sz="2600" dirty="0"/>
              <a:t> around the city. </a:t>
            </a:r>
          </a:p>
        </p:txBody>
      </p:sp>
      <p:sp>
        <p:nvSpPr>
          <p:cNvPr id="20" name="TextBox 19">
            <a:extLst>
              <a:ext uri="{FF2B5EF4-FFF2-40B4-BE49-F238E27FC236}">
                <a16:creationId xmlns:a16="http://schemas.microsoft.com/office/drawing/2014/main" id="{0E2BCEF1-70F3-4888-A829-2EF9B37A1D44}"/>
              </a:ext>
            </a:extLst>
          </p:cNvPr>
          <p:cNvSpPr txBox="1"/>
          <p:nvPr/>
        </p:nvSpPr>
        <p:spPr>
          <a:xfrm>
            <a:off x="3976431" y="5025869"/>
            <a:ext cx="2448828" cy="492443"/>
          </a:xfrm>
          <a:prstGeom prst="rect">
            <a:avLst/>
          </a:prstGeom>
          <a:noFill/>
        </p:spPr>
        <p:txBody>
          <a:bodyPr wrap="square">
            <a:spAutoFit/>
          </a:bodyPr>
          <a:lstStyle/>
          <a:p>
            <a:r>
              <a:rPr lang="en-US" sz="2600" dirty="0"/>
              <a:t>_______ dollars. </a:t>
            </a:r>
          </a:p>
        </p:txBody>
      </p:sp>
      <p:sp>
        <p:nvSpPr>
          <p:cNvPr id="21" name="TextBox 20">
            <a:extLst>
              <a:ext uri="{FF2B5EF4-FFF2-40B4-BE49-F238E27FC236}">
                <a16:creationId xmlns:a16="http://schemas.microsoft.com/office/drawing/2014/main" id="{6CB9B752-64A4-4AFE-ADAB-25881772A151}"/>
              </a:ext>
            </a:extLst>
          </p:cNvPr>
          <p:cNvSpPr txBox="1"/>
          <p:nvPr/>
        </p:nvSpPr>
        <p:spPr>
          <a:xfrm>
            <a:off x="4013375" y="5032148"/>
            <a:ext cx="2448828" cy="492443"/>
          </a:xfrm>
          <a:prstGeom prst="rect">
            <a:avLst/>
          </a:prstGeom>
          <a:noFill/>
        </p:spPr>
        <p:txBody>
          <a:bodyPr wrap="square">
            <a:spAutoFit/>
          </a:bodyPr>
          <a:lstStyle/>
          <a:p>
            <a:r>
              <a:rPr lang="en-US" sz="2600" dirty="0">
                <a:solidFill>
                  <a:srgbClr val="00B050"/>
                </a:solidFill>
              </a:rPr>
              <a:t>35</a:t>
            </a:r>
            <a:r>
              <a:rPr lang="en-US" sz="2600" dirty="0"/>
              <a:t> dollars. </a:t>
            </a:r>
          </a:p>
        </p:txBody>
      </p:sp>
      <p:sp>
        <p:nvSpPr>
          <p:cNvPr id="23" name="TextBox 22">
            <a:extLst>
              <a:ext uri="{FF2B5EF4-FFF2-40B4-BE49-F238E27FC236}">
                <a16:creationId xmlns:a16="http://schemas.microsoft.com/office/drawing/2014/main" id="{CE8CABD0-7DCA-4015-8C97-442E15C810C3}"/>
              </a:ext>
            </a:extLst>
          </p:cNvPr>
          <p:cNvSpPr txBox="1"/>
          <p:nvPr/>
        </p:nvSpPr>
        <p:spPr>
          <a:xfrm>
            <a:off x="3855480" y="5537017"/>
            <a:ext cx="2807439" cy="492443"/>
          </a:xfrm>
          <a:prstGeom prst="rect">
            <a:avLst/>
          </a:prstGeom>
          <a:noFill/>
        </p:spPr>
        <p:txBody>
          <a:bodyPr wrap="square">
            <a:spAutoFit/>
          </a:bodyPr>
          <a:lstStyle/>
          <a:p>
            <a:r>
              <a:rPr lang="en-US" sz="2600" dirty="0"/>
              <a:t>_______ minutes. </a:t>
            </a:r>
          </a:p>
        </p:txBody>
      </p:sp>
      <p:sp>
        <p:nvSpPr>
          <p:cNvPr id="24" name="TextBox 23">
            <a:extLst>
              <a:ext uri="{FF2B5EF4-FFF2-40B4-BE49-F238E27FC236}">
                <a16:creationId xmlns:a16="http://schemas.microsoft.com/office/drawing/2014/main" id="{D4E1776C-88AD-45EF-B47B-F6B825B43B2D}"/>
              </a:ext>
            </a:extLst>
          </p:cNvPr>
          <p:cNvSpPr txBox="1"/>
          <p:nvPr/>
        </p:nvSpPr>
        <p:spPr>
          <a:xfrm>
            <a:off x="3855480" y="5552978"/>
            <a:ext cx="2807439" cy="492443"/>
          </a:xfrm>
          <a:prstGeom prst="rect">
            <a:avLst/>
          </a:prstGeom>
          <a:noFill/>
        </p:spPr>
        <p:txBody>
          <a:bodyPr wrap="square">
            <a:spAutoFit/>
          </a:bodyPr>
          <a:lstStyle/>
          <a:p>
            <a:r>
              <a:rPr lang="en-US" sz="2600" dirty="0">
                <a:solidFill>
                  <a:srgbClr val="00B050"/>
                </a:solidFill>
              </a:rPr>
              <a:t>30</a:t>
            </a:r>
            <a:r>
              <a:rPr lang="en-US" sz="2600" dirty="0"/>
              <a:t> minutes. </a:t>
            </a:r>
          </a:p>
        </p:txBody>
      </p:sp>
      <p:sp>
        <p:nvSpPr>
          <p:cNvPr id="26" name="TextBox 25">
            <a:extLst>
              <a:ext uri="{FF2B5EF4-FFF2-40B4-BE49-F238E27FC236}">
                <a16:creationId xmlns:a16="http://schemas.microsoft.com/office/drawing/2014/main" id="{7F20D4BB-FC19-498F-8EAA-7523DC399547}"/>
              </a:ext>
            </a:extLst>
          </p:cNvPr>
          <p:cNvSpPr txBox="1"/>
          <p:nvPr/>
        </p:nvSpPr>
        <p:spPr>
          <a:xfrm>
            <a:off x="5389093" y="6063219"/>
            <a:ext cx="2184400" cy="492443"/>
          </a:xfrm>
          <a:prstGeom prst="rect">
            <a:avLst/>
          </a:prstGeom>
          <a:noFill/>
        </p:spPr>
        <p:txBody>
          <a:bodyPr wrap="square">
            <a:spAutoFit/>
          </a:bodyPr>
          <a:lstStyle/>
          <a:p>
            <a:r>
              <a:rPr lang="en-US" sz="2600" dirty="0"/>
              <a:t>_______ time.</a:t>
            </a:r>
          </a:p>
        </p:txBody>
      </p:sp>
      <p:sp>
        <p:nvSpPr>
          <p:cNvPr id="27" name="TextBox 26">
            <a:extLst>
              <a:ext uri="{FF2B5EF4-FFF2-40B4-BE49-F238E27FC236}">
                <a16:creationId xmlns:a16="http://schemas.microsoft.com/office/drawing/2014/main" id="{44467E85-AC92-46D7-96B4-CAB00AE592CF}"/>
              </a:ext>
            </a:extLst>
          </p:cNvPr>
          <p:cNvSpPr txBox="1"/>
          <p:nvPr/>
        </p:nvSpPr>
        <p:spPr>
          <a:xfrm>
            <a:off x="5389093" y="6061382"/>
            <a:ext cx="1668216" cy="492443"/>
          </a:xfrm>
          <a:prstGeom prst="rect">
            <a:avLst/>
          </a:prstGeom>
          <a:noFill/>
        </p:spPr>
        <p:txBody>
          <a:bodyPr wrap="square">
            <a:spAutoFit/>
          </a:bodyPr>
          <a:lstStyle/>
          <a:p>
            <a:r>
              <a:rPr lang="en-US" sz="2600" dirty="0">
                <a:solidFill>
                  <a:srgbClr val="00B050"/>
                </a:solidFill>
              </a:rPr>
              <a:t>little</a:t>
            </a:r>
            <a:r>
              <a:rPr lang="en-US" sz="2600" dirty="0"/>
              <a:t> time.</a:t>
            </a:r>
          </a:p>
        </p:txBody>
      </p:sp>
      <p:sp>
        <p:nvSpPr>
          <p:cNvPr id="28" name="Rounded Rectangle 3">
            <a:hlinkClick r:id="rId9" action="ppaction://hlinksldjump"/>
            <a:extLst>
              <a:ext uri="{FF2B5EF4-FFF2-40B4-BE49-F238E27FC236}">
                <a16:creationId xmlns:a16="http://schemas.microsoft.com/office/drawing/2014/main" id="{7E53AB9D-DB90-44FE-A276-50EBB02D1C77}"/>
              </a:ext>
            </a:extLst>
          </p:cNvPr>
          <p:cNvSpPr/>
          <p:nvPr/>
        </p:nvSpPr>
        <p:spPr>
          <a:xfrm>
            <a:off x="7716487" y="6439797"/>
            <a:ext cx="1383282" cy="375143"/>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Audio script</a:t>
            </a:r>
          </a:p>
        </p:txBody>
      </p:sp>
    </p:spTree>
    <p:extLst>
      <p:ext uri="{BB962C8B-B14F-4D97-AF65-F5344CB8AC3E}">
        <p14:creationId xmlns:p14="http://schemas.microsoft.com/office/powerpoint/2010/main" val="11181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1808" fill="hold"/>
                                        <p:tgtEl>
                                          <p:spTgt spid="12"/>
                                        </p:tgtEl>
                                      </p:cBhvr>
                                    </p:cmd>
                                  </p:childTnLst>
                                </p:cTn>
                              </p:par>
                            </p:childTnLst>
                          </p:cTn>
                        </p:par>
                      </p:childTnLst>
                    </p:cTn>
                  </p:par>
                </p:childTnLst>
              </p:cTn>
              <p:nextCondLst>
                <p:cond evt="onClick" delay="0">
                  <p:tgtEl>
                    <p:spTgt spid="12"/>
                  </p:tgtEl>
                </p:cond>
              </p:nextCondLst>
            </p:seq>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14" grpId="0"/>
      <p:bldP spid="17" grpId="0"/>
      <p:bldP spid="18" grpId="0"/>
      <p:bldP spid="20" grpId="0"/>
      <p:bldP spid="21" grpId="0"/>
      <p:bldP spid="23" grpId="0"/>
      <p:bldP spid="24"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028795"/>
            </a:xfrm>
            <a:prstGeom prst="rect">
              <a:avLst/>
            </a:prstGeom>
            <a:noFill/>
            <a:ln w="19050">
              <a:solidFill>
                <a:srgbClr val="0FB7BD"/>
              </a:solidFill>
            </a:ln>
          </p:spPr>
          <p:txBody>
            <a:bodyPr wrap="square">
              <a:spAutoFit/>
            </a:bodyPr>
            <a:lstStyle/>
            <a:p>
              <a:pPr algn="just">
                <a:lnSpc>
                  <a:spcPct val="110000"/>
                </a:lnSpc>
              </a:pPr>
              <a:r>
                <a:rPr lang="en-US" sz="2600" b="0" i="0" dirty="0">
                  <a:solidFill>
                    <a:srgbClr val="333333"/>
                  </a:solidFill>
                  <a:effectLst/>
                  <a:latin typeface="Helvetica Neue"/>
                </a:rPr>
                <a:t>Singapore is a small island city-state. </a:t>
              </a:r>
              <a:r>
                <a:rPr lang="en-US" sz="2600" b="0" i="0" dirty="0">
                  <a:solidFill>
                    <a:srgbClr val="7030A0"/>
                  </a:solidFill>
                  <a:effectLst/>
                  <a:latin typeface="Helvetica Neue"/>
                </a:rPr>
                <a:t>It attracts millions of visitors every year</a:t>
              </a:r>
              <a:r>
                <a:rPr lang="en-US" sz="2600" b="0" i="0" dirty="0">
                  <a:solidFill>
                    <a:srgbClr val="333333"/>
                  </a:solidFill>
                  <a:effectLst/>
                  <a:latin typeface="Helvetica Neue"/>
                </a:rPr>
                <a:t>. </a:t>
              </a:r>
              <a:r>
                <a:rPr lang="en-US" sz="2600" b="0" i="0" dirty="0">
                  <a:solidFill>
                    <a:srgbClr val="7030A0"/>
                  </a:solidFill>
                  <a:effectLst/>
                  <a:latin typeface="Helvetica Neue"/>
                </a:rPr>
                <a:t>A good way to see the city is by taking a hop-on hop-off bus. The bus goes slowly around the city.</a:t>
              </a:r>
              <a:r>
                <a:rPr lang="en-US" sz="2600" b="0" i="0" dirty="0">
                  <a:solidFill>
                    <a:srgbClr val="333333"/>
                  </a:solidFill>
                  <a:effectLst/>
                  <a:latin typeface="Helvetica Neue"/>
                </a:rPr>
                <a:t> It stops at different attractions like Chinatown and Merlion Park. You can get off the bus at any place, and then get on the next bus. </a:t>
              </a:r>
              <a:r>
                <a:rPr lang="en-US" sz="2600" b="0" i="0" dirty="0">
                  <a:solidFill>
                    <a:srgbClr val="7030A0"/>
                  </a:solidFill>
                  <a:effectLst/>
                  <a:latin typeface="Helvetica Neue"/>
                </a:rPr>
                <a:t>The tour costs 35 dollars, and there is a bus every 30 minutes. This kind of sightseeing is good for people with little time in the city.</a:t>
              </a:r>
              <a:endParaRPr lang="en-US" sz="2600" i="0" dirty="0">
                <a:solidFill>
                  <a:srgbClr val="7030A0"/>
                </a:solidFill>
                <a:effectLst/>
              </a:endParaRP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2_22">
            <a:hlinkClick r:id="" action="ppaction://media"/>
            <a:extLst>
              <a:ext uri="{FF2B5EF4-FFF2-40B4-BE49-F238E27FC236}">
                <a16:creationId xmlns:a16="http://schemas.microsoft.com/office/drawing/2014/main" id="{D80B1F82-F2A2-47F5-990F-1E6970606132}"/>
              </a:ext>
            </a:extLst>
          </p:cNvPr>
          <p:cNvPicPr>
            <a:picLocks noChangeAspect="1"/>
          </p:cNvPicPr>
          <p:nvPr>
            <a:audioFile r:link="rId1"/>
            <p:extLst>
              <p:ext uri="{DAA4B4D4-6D71-4841-9C94-3DE7FCFB9230}">
                <p14:media xmlns:p14="http://schemas.microsoft.com/office/powerpoint/2010/main" r:embed="rId2">
                  <p14:trim st="17800" end="1053.7755"/>
                </p14:media>
              </p:ext>
            </p:extLst>
          </p:nvPr>
        </p:nvPicPr>
        <p:blipFill>
          <a:blip r:embed="rId6"/>
          <a:stretch>
            <a:fillRect/>
          </a:stretch>
        </p:blipFill>
        <p:spPr>
          <a:xfrm>
            <a:off x="5570960" y="148022"/>
            <a:ext cx="487363" cy="48736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5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012581" y="1492490"/>
            <a:ext cx="5188318" cy="3225783"/>
            <a:chOff x="760064" y="827862"/>
            <a:chExt cx="5188318" cy="3225783"/>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Writing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821365"/>
              <a:ext cx="420785" cy="396740"/>
            </a:xfrm>
            <a:prstGeom prst="rect">
              <a:avLst/>
            </a:prstGeom>
          </p:spPr>
        </p:pic>
        <p:sp>
          <p:nvSpPr>
            <p:cNvPr id="20" name="TextBox 19"/>
            <p:cNvSpPr txBox="1"/>
            <p:nvPr/>
          </p:nvSpPr>
          <p:spPr>
            <a:xfrm>
              <a:off x="1223293" y="2730206"/>
              <a:ext cx="4725089" cy="1323439"/>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Look at the information on Mark’s visit to India last summer. Write a paragraph of about 50 words about his visit.</a:t>
              </a:r>
            </a:p>
          </p:txBody>
        </p:sp>
      </p:grpSp>
    </p:spTree>
    <p:extLst>
      <p:ext uri="{BB962C8B-B14F-4D97-AF65-F5344CB8AC3E}">
        <p14:creationId xmlns:p14="http://schemas.microsoft.com/office/powerpoint/2010/main" val="299343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1"/>
            <a:ext cx="9144000" cy="15675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46649" y="77215"/>
            <a:ext cx="8012294" cy="1200329"/>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Look at the information on Mark’s visit to India last summer. Write a paragraph of about 50 words about his visit.</a:t>
            </a:r>
          </a:p>
        </p:txBody>
      </p:sp>
      <p:sp>
        <p:nvSpPr>
          <p:cNvPr id="2" name="TextBox 1"/>
          <p:cNvSpPr txBox="1"/>
          <p:nvPr/>
        </p:nvSpPr>
        <p:spPr>
          <a:xfrm>
            <a:off x="135082" y="1567542"/>
            <a:ext cx="3834245" cy="461665"/>
          </a:xfrm>
          <a:prstGeom prst="rect">
            <a:avLst/>
          </a:prstGeom>
          <a:noFill/>
        </p:spPr>
        <p:txBody>
          <a:bodyPr wrap="square" rtlCol="0">
            <a:spAutoFit/>
          </a:bodyPr>
          <a:lstStyle/>
          <a:p>
            <a:r>
              <a:rPr lang="en-US" sz="2400" b="1"/>
              <a:t>You can start with:</a:t>
            </a:r>
          </a:p>
        </p:txBody>
      </p:sp>
      <p:sp>
        <p:nvSpPr>
          <p:cNvPr id="3" name="TextBox 2"/>
          <p:cNvSpPr txBox="1"/>
          <p:nvPr/>
        </p:nvSpPr>
        <p:spPr>
          <a:xfrm>
            <a:off x="2774372" y="1485900"/>
            <a:ext cx="5361709" cy="830997"/>
          </a:xfrm>
          <a:prstGeom prst="rect">
            <a:avLst/>
          </a:prstGeom>
          <a:noFill/>
        </p:spPr>
        <p:txBody>
          <a:bodyPr wrap="square" rtlCol="0">
            <a:spAutoFit/>
          </a:bodyPr>
          <a:lstStyle/>
          <a:p>
            <a:r>
              <a:rPr lang="en-US" sz="2400" dirty="0"/>
              <a:t>Last summer, Mark visited Delhi in India.</a:t>
            </a:r>
          </a:p>
          <a:p>
            <a:r>
              <a:rPr lang="en-US" sz="2400" dirty="0"/>
              <a:t>He _____________________________.</a:t>
            </a:r>
          </a:p>
        </p:txBody>
      </p:sp>
      <p:graphicFrame>
        <p:nvGraphicFramePr>
          <p:cNvPr id="8" name="Table 7"/>
          <p:cNvGraphicFramePr>
            <a:graphicFrameLocks noGrp="1"/>
          </p:cNvGraphicFramePr>
          <p:nvPr>
            <p:extLst>
              <p:ext uri="{D42A27DB-BD31-4B8C-83A1-F6EECF244321}">
                <p14:modId xmlns:p14="http://schemas.microsoft.com/office/powerpoint/2010/main" val="113769112"/>
              </p:ext>
            </p:extLst>
          </p:nvPr>
        </p:nvGraphicFramePr>
        <p:xfrm>
          <a:off x="869748" y="2549722"/>
          <a:ext cx="7329056" cy="4096750"/>
        </p:xfrm>
        <a:graphic>
          <a:graphicData uri="http://schemas.openxmlformats.org/drawingml/2006/table">
            <a:tbl>
              <a:tblPr firstRow="1" bandRow="1">
                <a:tableStyleId>{22838BEF-8BB2-4498-84A7-C5851F593DF1}</a:tableStyleId>
              </a:tblPr>
              <a:tblGrid>
                <a:gridCol w="1863061">
                  <a:extLst>
                    <a:ext uri="{9D8B030D-6E8A-4147-A177-3AD203B41FA5}">
                      <a16:colId xmlns:a16="http://schemas.microsoft.com/office/drawing/2014/main" val="20000"/>
                    </a:ext>
                  </a:extLst>
                </a:gridCol>
                <a:gridCol w="5465995">
                  <a:extLst>
                    <a:ext uri="{9D8B030D-6E8A-4147-A177-3AD203B41FA5}">
                      <a16:colId xmlns:a16="http://schemas.microsoft.com/office/drawing/2014/main" val="20001"/>
                    </a:ext>
                  </a:extLst>
                </a:gridCol>
              </a:tblGrid>
              <a:tr h="572462">
                <a:tc>
                  <a:txBody>
                    <a:bodyPr/>
                    <a:lstStyle/>
                    <a:p>
                      <a:pPr marL="0" algn="l" defTabSz="914400" rtl="0" eaLnBrk="1" latinLnBrk="0" hangingPunct="1"/>
                      <a:r>
                        <a:rPr lang="en-US" sz="2500" b="1" kern="1200">
                          <a:solidFill>
                            <a:schemeClr val="dk1"/>
                          </a:solidFill>
                          <a:latin typeface="+mn-lt"/>
                          <a:ea typeface="+mn-ea"/>
                          <a:cs typeface="+mn-cs"/>
                        </a:rPr>
                        <a:t>Country</a:t>
                      </a:r>
                    </a:p>
                  </a:txBody>
                  <a:tcPr anchor="ctr">
                    <a:solidFill>
                      <a:srgbClr val="9DC3E6"/>
                    </a:solidFill>
                  </a:tcPr>
                </a:tc>
                <a:tc>
                  <a:txBody>
                    <a:bodyPr/>
                    <a:lstStyle/>
                    <a:p>
                      <a:pPr marL="0" algn="l" defTabSz="914400" rtl="0" eaLnBrk="1" latinLnBrk="0" hangingPunct="1"/>
                      <a:r>
                        <a:rPr lang="en-US" sz="2500" b="0" kern="1200">
                          <a:solidFill>
                            <a:schemeClr val="dk1"/>
                          </a:solidFill>
                          <a:latin typeface="+mn-lt"/>
                          <a:ea typeface="+mn-ea"/>
                          <a:cs typeface="+mn-cs"/>
                        </a:rPr>
                        <a:t>India </a:t>
                      </a:r>
                    </a:p>
                  </a:txBody>
                  <a:tcPr anchor="ctr">
                    <a:solidFill>
                      <a:srgbClr val="9DC3E6"/>
                    </a:solidFill>
                  </a:tcPr>
                </a:tc>
                <a:extLst>
                  <a:ext uri="{0D108BD9-81ED-4DB2-BD59-A6C34878D82A}">
                    <a16:rowId xmlns:a16="http://schemas.microsoft.com/office/drawing/2014/main" val="10000"/>
                  </a:ext>
                </a:extLst>
              </a:tr>
              <a:tr h="572462">
                <a:tc>
                  <a:txBody>
                    <a:bodyPr/>
                    <a:lstStyle/>
                    <a:p>
                      <a:pPr marL="0" algn="l" defTabSz="914400" rtl="0" eaLnBrk="1" latinLnBrk="0" hangingPunct="1"/>
                      <a:r>
                        <a:rPr lang="en-US" sz="2500" b="1" kern="1200">
                          <a:solidFill>
                            <a:schemeClr val="dk1"/>
                          </a:solidFill>
                          <a:latin typeface="+mn-lt"/>
                          <a:ea typeface="+mn-ea"/>
                          <a:cs typeface="+mn-cs"/>
                        </a:rPr>
                        <a:t>Time</a:t>
                      </a:r>
                    </a:p>
                  </a:txBody>
                  <a:tcPr anchor="ctr">
                    <a:solidFill>
                      <a:srgbClr val="BDD7EE"/>
                    </a:solidFill>
                  </a:tcPr>
                </a:tc>
                <a:tc>
                  <a:txBody>
                    <a:bodyPr/>
                    <a:lstStyle/>
                    <a:p>
                      <a:pPr marL="0" algn="l" defTabSz="914400" rtl="0" eaLnBrk="1" latinLnBrk="0" hangingPunct="1"/>
                      <a:r>
                        <a:rPr lang="en-US" sz="2500" b="0" kern="1200">
                          <a:solidFill>
                            <a:schemeClr val="dk1"/>
                          </a:solidFill>
                          <a:latin typeface="+mn-lt"/>
                          <a:ea typeface="+mn-ea"/>
                          <a:cs typeface="+mn-cs"/>
                        </a:rPr>
                        <a:t>7 days</a:t>
                      </a:r>
                    </a:p>
                  </a:txBody>
                  <a:tcPr anchor="ctr">
                    <a:solidFill>
                      <a:srgbClr val="BDD7EE"/>
                    </a:solidFill>
                  </a:tcPr>
                </a:tc>
                <a:extLst>
                  <a:ext uri="{0D108BD9-81ED-4DB2-BD59-A6C34878D82A}">
                    <a16:rowId xmlns:a16="http://schemas.microsoft.com/office/drawing/2014/main" val="10001"/>
                  </a:ext>
                </a:extLst>
              </a:tr>
              <a:tr h="572462">
                <a:tc>
                  <a:txBody>
                    <a:bodyPr/>
                    <a:lstStyle/>
                    <a:p>
                      <a:pPr marL="0" algn="l" defTabSz="914400" rtl="0" eaLnBrk="1" latinLnBrk="0" hangingPunct="1"/>
                      <a:r>
                        <a:rPr lang="en-US" sz="2500" b="1" kern="1200">
                          <a:solidFill>
                            <a:schemeClr val="dk1"/>
                          </a:solidFill>
                          <a:latin typeface="+mn-lt"/>
                          <a:ea typeface="+mn-ea"/>
                          <a:cs typeface="+mn-cs"/>
                        </a:rPr>
                        <a:t>City</a:t>
                      </a:r>
                    </a:p>
                  </a:txBody>
                  <a:tcPr anchor="ctr">
                    <a:solidFill>
                      <a:srgbClr val="DEEBF7"/>
                    </a:solidFill>
                  </a:tcPr>
                </a:tc>
                <a:tc>
                  <a:txBody>
                    <a:bodyPr/>
                    <a:lstStyle/>
                    <a:p>
                      <a:pPr marL="0" algn="l" defTabSz="914400" rtl="0" eaLnBrk="1" latinLnBrk="0" hangingPunct="1"/>
                      <a:r>
                        <a:rPr lang="en-US" sz="2500" b="0" kern="1200">
                          <a:solidFill>
                            <a:schemeClr val="dk1"/>
                          </a:solidFill>
                          <a:latin typeface="+mn-lt"/>
                          <a:ea typeface="+mn-ea"/>
                          <a:cs typeface="+mn-cs"/>
                        </a:rPr>
                        <a:t>Delhi</a:t>
                      </a:r>
                    </a:p>
                  </a:txBody>
                  <a:tcPr anchor="ctr">
                    <a:solidFill>
                      <a:srgbClr val="DEEBF7"/>
                    </a:solidFill>
                  </a:tcPr>
                </a:tc>
                <a:extLst>
                  <a:ext uri="{0D108BD9-81ED-4DB2-BD59-A6C34878D82A}">
                    <a16:rowId xmlns:a16="http://schemas.microsoft.com/office/drawing/2014/main" val="10002"/>
                  </a:ext>
                </a:extLst>
              </a:tr>
              <a:tr h="572462">
                <a:tc>
                  <a:txBody>
                    <a:bodyPr/>
                    <a:lstStyle/>
                    <a:p>
                      <a:pPr marL="0" algn="l" defTabSz="914400" rtl="0" eaLnBrk="1" latinLnBrk="0" hangingPunct="1"/>
                      <a:r>
                        <a:rPr lang="en-US" sz="2500" b="1" kern="1200">
                          <a:solidFill>
                            <a:schemeClr val="dk1"/>
                          </a:solidFill>
                          <a:latin typeface="+mn-lt"/>
                          <a:ea typeface="+mn-ea"/>
                          <a:cs typeface="+mn-cs"/>
                        </a:rPr>
                        <a:t>Activities</a:t>
                      </a:r>
                    </a:p>
                  </a:txBody>
                  <a:tcPr anchor="ctr">
                    <a:solidFill>
                      <a:srgbClr val="BDD7EE"/>
                    </a:solidFill>
                  </a:tcPr>
                </a:tc>
                <a:tc>
                  <a:txBody>
                    <a:bodyPr/>
                    <a:lstStyle/>
                    <a:p>
                      <a:pPr marL="342900" indent="-342900" algn="l" defTabSz="914400" rtl="0" eaLnBrk="1" latinLnBrk="0" hangingPunct="1">
                        <a:buFontTx/>
                        <a:buChar char="-"/>
                      </a:pPr>
                      <a:r>
                        <a:rPr lang="en-US" sz="2500" b="0" kern="1200">
                          <a:solidFill>
                            <a:schemeClr val="dk1"/>
                          </a:solidFill>
                          <a:latin typeface="+mn-lt"/>
                          <a:ea typeface="+mn-ea"/>
                          <a:cs typeface="+mn-cs"/>
                        </a:rPr>
                        <a:t>Watch</a:t>
                      </a:r>
                      <a:r>
                        <a:rPr lang="en-US" sz="2500" b="0" kern="1200" baseline="0">
                          <a:solidFill>
                            <a:schemeClr val="dk1"/>
                          </a:solidFill>
                          <a:latin typeface="+mn-lt"/>
                          <a:ea typeface="+mn-ea"/>
                          <a:cs typeface="+mn-cs"/>
                        </a:rPr>
                        <a:t> a snake performance</a:t>
                      </a:r>
                    </a:p>
                    <a:p>
                      <a:pPr marL="342900" indent="-342900" algn="l" defTabSz="914400" rtl="0" eaLnBrk="1" latinLnBrk="0" hangingPunct="1">
                        <a:buFontTx/>
                        <a:buChar char="-"/>
                      </a:pPr>
                      <a:r>
                        <a:rPr lang="en-US" sz="2500" b="0" kern="1200" baseline="0">
                          <a:solidFill>
                            <a:schemeClr val="dk1"/>
                          </a:solidFill>
                          <a:latin typeface="+mn-lt"/>
                          <a:ea typeface="+mn-ea"/>
                          <a:cs typeface="+mn-cs"/>
                        </a:rPr>
                        <a:t>Visit temples</a:t>
                      </a:r>
                    </a:p>
                    <a:p>
                      <a:pPr marL="342900" indent="-342900" algn="l" defTabSz="914400" rtl="0" eaLnBrk="1" latinLnBrk="0" hangingPunct="1">
                        <a:buFontTx/>
                        <a:buChar char="-"/>
                      </a:pPr>
                      <a:r>
                        <a:rPr lang="en-US" sz="2500" b="0" kern="1200" baseline="0">
                          <a:solidFill>
                            <a:schemeClr val="dk1"/>
                          </a:solidFill>
                          <a:latin typeface="+mn-lt"/>
                          <a:ea typeface="+mn-ea"/>
                          <a:cs typeface="+mn-cs"/>
                        </a:rPr>
                        <a:t>Eat street food</a:t>
                      </a:r>
                      <a:endParaRPr lang="en-US" sz="2500" b="0" kern="1200">
                        <a:solidFill>
                          <a:schemeClr val="dk1"/>
                        </a:solidFill>
                        <a:latin typeface="+mn-lt"/>
                        <a:ea typeface="+mn-ea"/>
                        <a:cs typeface="+mn-cs"/>
                      </a:endParaRPr>
                    </a:p>
                  </a:txBody>
                  <a:tcPr anchor="ctr">
                    <a:solidFill>
                      <a:srgbClr val="BDD7EE"/>
                    </a:solidFill>
                  </a:tcPr>
                </a:tc>
                <a:extLst>
                  <a:ext uri="{0D108BD9-81ED-4DB2-BD59-A6C34878D82A}">
                    <a16:rowId xmlns:a16="http://schemas.microsoft.com/office/drawing/2014/main" val="10003"/>
                  </a:ext>
                </a:extLst>
              </a:tr>
              <a:tr h="572462">
                <a:tc>
                  <a:txBody>
                    <a:bodyPr/>
                    <a:lstStyle/>
                    <a:p>
                      <a:pPr marL="0" algn="l" defTabSz="914400" rtl="0" eaLnBrk="1" latinLnBrk="0" hangingPunct="1"/>
                      <a:r>
                        <a:rPr lang="en-US" sz="2500" b="1" kern="1200">
                          <a:solidFill>
                            <a:schemeClr val="dk1"/>
                          </a:solidFill>
                          <a:latin typeface="+mn-lt"/>
                          <a:ea typeface="+mn-ea"/>
                          <a:cs typeface="+mn-cs"/>
                        </a:rPr>
                        <a:t>People</a:t>
                      </a:r>
                    </a:p>
                  </a:txBody>
                  <a:tcPr anchor="ctr">
                    <a:solidFill>
                      <a:srgbClr val="DEEBF7"/>
                    </a:solidFill>
                  </a:tcPr>
                </a:tc>
                <a:tc>
                  <a:txBody>
                    <a:bodyPr/>
                    <a:lstStyle/>
                    <a:p>
                      <a:pPr marL="0" algn="l" defTabSz="914400" rtl="0" eaLnBrk="1" latinLnBrk="0" hangingPunct="1"/>
                      <a:r>
                        <a:rPr lang="en-US" sz="2500" b="0" kern="1200">
                          <a:solidFill>
                            <a:schemeClr val="dk1"/>
                          </a:solidFill>
                          <a:latin typeface="+mn-lt"/>
                          <a:ea typeface="+mn-ea"/>
                          <a:cs typeface="+mn-cs"/>
                        </a:rPr>
                        <a:t>friendly</a:t>
                      </a:r>
                    </a:p>
                  </a:txBody>
                  <a:tcPr anchor="ctr">
                    <a:solidFill>
                      <a:srgbClr val="DEEBF7"/>
                    </a:solidFill>
                  </a:tcPr>
                </a:tc>
                <a:extLst>
                  <a:ext uri="{0D108BD9-81ED-4DB2-BD59-A6C34878D82A}">
                    <a16:rowId xmlns:a16="http://schemas.microsoft.com/office/drawing/2014/main" val="10004"/>
                  </a:ext>
                </a:extLst>
              </a:tr>
              <a:tr h="572462">
                <a:tc>
                  <a:txBody>
                    <a:bodyPr/>
                    <a:lstStyle/>
                    <a:p>
                      <a:pPr marL="0" algn="l" defTabSz="914400" rtl="0" eaLnBrk="1" latinLnBrk="0" hangingPunct="1"/>
                      <a:r>
                        <a:rPr lang="en-US" sz="2500" b="1" kern="1200">
                          <a:solidFill>
                            <a:schemeClr val="dk1"/>
                          </a:solidFill>
                          <a:latin typeface="+mn-lt"/>
                          <a:ea typeface="+mn-ea"/>
                          <a:cs typeface="+mn-cs"/>
                        </a:rPr>
                        <a:t>Weather</a:t>
                      </a:r>
                    </a:p>
                  </a:txBody>
                  <a:tcPr anchor="ctr">
                    <a:solidFill>
                      <a:srgbClr val="BDD7EE"/>
                    </a:solidFill>
                  </a:tcPr>
                </a:tc>
                <a:tc>
                  <a:txBody>
                    <a:bodyPr/>
                    <a:lstStyle/>
                    <a:p>
                      <a:pPr marL="0" algn="l" defTabSz="914400" rtl="0" eaLnBrk="1" latinLnBrk="0" hangingPunct="1"/>
                      <a:r>
                        <a:rPr lang="en-US" sz="2500" b="0" kern="1200">
                          <a:solidFill>
                            <a:schemeClr val="dk1"/>
                          </a:solidFill>
                          <a:latin typeface="+mn-lt"/>
                          <a:ea typeface="+mn-ea"/>
                          <a:cs typeface="+mn-cs"/>
                        </a:rPr>
                        <a:t>hot</a:t>
                      </a:r>
                    </a:p>
                  </a:txBody>
                  <a:tcPr anchor="ctr">
                    <a:solidFill>
                      <a:srgbClr val="BDD7EE"/>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40222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50248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812" y="2544158"/>
            <a:ext cx="4377873" cy="7734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64" y="2542074"/>
            <a:ext cx="946337" cy="777611"/>
          </a:xfrm>
          <a:prstGeom prst="rect">
            <a:avLst/>
          </a:prstGeom>
        </p:spPr>
      </p:pic>
      <p:sp>
        <p:nvSpPr>
          <p:cNvPr id="2" name="TextBox 1"/>
          <p:cNvSpPr txBox="1"/>
          <p:nvPr/>
        </p:nvSpPr>
        <p:spPr>
          <a:xfrm>
            <a:off x="1405388" y="3883655"/>
            <a:ext cx="3474720" cy="1815882"/>
          </a:xfrm>
          <a:prstGeom prst="rect">
            <a:avLst/>
          </a:prstGeom>
          <a:noFill/>
        </p:spPr>
        <p:txBody>
          <a:bodyPr wrap="square" rtlCol="0">
            <a:spAutoFit/>
          </a:bodyPr>
          <a:lstStyle/>
          <a:p>
            <a:pPr marL="457200" indent="-457200">
              <a:lnSpc>
                <a:spcPct val="200000"/>
              </a:lnSpc>
              <a:buFont typeface="Wingdings" panose="05000000000000000000" pitchFamily="2" charset="2"/>
              <a:buChar char="Ø"/>
            </a:pPr>
            <a:r>
              <a:rPr lang="en-US" sz="2800" b="1">
                <a:solidFill>
                  <a:srgbClr val="048DA4"/>
                </a:solidFill>
              </a:rPr>
              <a:t>Reading</a:t>
            </a:r>
          </a:p>
          <a:p>
            <a:pPr marL="457200" indent="-457200">
              <a:lnSpc>
                <a:spcPct val="200000"/>
              </a:lnSpc>
              <a:buFont typeface="Wingdings" panose="05000000000000000000" pitchFamily="2" charset="2"/>
              <a:buChar char="Ø"/>
            </a:pPr>
            <a:r>
              <a:rPr lang="en-US" sz="2800" b="1">
                <a:solidFill>
                  <a:srgbClr val="048DA4"/>
                </a:solidFill>
              </a:rPr>
              <a:t>Speaking</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728697" cy="2280956"/>
          </a:xfrm>
          <a:prstGeom prst="rect">
            <a:avLst/>
          </a:prstGeom>
        </p:spPr>
      </p:pic>
      <p:sp>
        <p:nvSpPr>
          <p:cNvPr id="3" name="TextBox 2"/>
          <p:cNvSpPr txBox="1"/>
          <p:nvPr/>
        </p:nvSpPr>
        <p:spPr>
          <a:xfrm>
            <a:off x="251460" y="262890"/>
            <a:ext cx="4080510" cy="1200329"/>
          </a:xfrm>
          <a:prstGeom prst="rect">
            <a:avLst/>
          </a:prstGeom>
          <a:noFill/>
        </p:spPr>
        <p:txBody>
          <a:bodyPr wrap="square" rtlCol="0">
            <a:spAutoFit/>
          </a:bodyPr>
          <a:lstStyle/>
          <a:p>
            <a:r>
              <a:rPr lang="en-US" sz="7200" b="1">
                <a:solidFill>
                  <a:schemeClr val="bg1"/>
                </a:solidFill>
                <a:effectLst>
                  <a:outerShdw blurRad="38100" dist="38100" dir="2700000" algn="tl">
                    <a:srgbClr val="000000">
                      <a:alpha val="43137"/>
                    </a:srgbClr>
                  </a:outerShdw>
                </a:effectLst>
              </a:rPr>
              <a:t>REVIEW 3</a:t>
            </a:r>
          </a:p>
        </p:txBody>
      </p:sp>
      <p:sp>
        <p:nvSpPr>
          <p:cNvPr id="4" name="TextBox 3"/>
          <p:cNvSpPr txBox="1"/>
          <p:nvPr/>
        </p:nvSpPr>
        <p:spPr>
          <a:xfrm>
            <a:off x="4206240" y="727484"/>
            <a:ext cx="2914650" cy="523220"/>
          </a:xfrm>
          <a:prstGeom prst="rect">
            <a:avLst/>
          </a:prstGeom>
          <a:noFill/>
        </p:spPr>
        <p:txBody>
          <a:bodyPr wrap="square" rtlCol="0">
            <a:spAutoFit/>
          </a:bodyPr>
          <a:lstStyle/>
          <a:p>
            <a:r>
              <a:rPr lang="en-US" sz="2800" b="1">
                <a:effectLst>
                  <a:outerShdw blurRad="38100" dist="38100" dir="2700000" algn="tl">
                    <a:srgbClr val="000000">
                      <a:alpha val="43137"/>
                    </a:srgbClr>
                  </a:outerShdw>
                </a:effectLst>
              </a:rPr>
              <a:t>( UNITS 7 – 8 – 9) </a:t>
            </a:r>
          </a:p>
        </p:txBody>
      </p:sp>
      <p:sp>
        <p:nvSpPr>
          <p:cNvPr id="8" name="TextBox 7"/>
          <p:cNvSpPr txBox="1"/>
          <p:nvPr/>
        </p:nvSpPr>
        <p:spPr>
          <a:xfrm>
            <a:off x="4206240" y="3883655"/>
            <a:ext cx="3474720" cy="1815882"/>
          </a:xfrm>
          <a:prstGeom prst="rect">
            <a:avLst/>
          </a:prstGeom>
          <a:noFill/>
        </p:spPr>
        <p:txBody>
          <a:bodyPr wrap="square" rtlCol="0">
            <a:spAutoFit/>
          </a:bodyPr>
          <a:lstStyle/>
          <a:p>
            <a:pPr marL="457200" indent="-457200">
              <a:lnSpc>
                <a:spcPct val="200000"/>
              </a:lnSpc>
              <a:buFont typeface="Wingdings" panose="05000000000000000000" pitchFamily="2" charset="2"/>
              <a:buChar char="Ø"/>
            </a:pPr>
            <a:r>
              <a:rPr lang="en-US" sz="2800" b="1">
                <a:solidFill>
                  <a:srgbClr val="048DA4"/>
                </a:solidFill>
              </a:rPr>
              <a:t>Listening</a:t>
            </a:r>
          </a:p>
          <a:p>
            <a:pPr marL="457200" indent="-457200">
              <a:lnSpc>
                <a:spcPct val="200000"/>
              </a:lnSpc>
              <a:buFont typeface="Wingdings" panose="05000000000000000000" pitchFamily="2" charset="2"/>
              <a:buChar char="Ø"/>
            </a:pPr>
            <a:r>
              <a:rPr lang="en-US" sz="2800" b="1">
                <a:solidFill>
                  <a:srgbClr val="048DA4"/>
                </a:solidFill>
              </a:rPr>
              <a:t>Writing</a:t>
            </a:r>
          </a:p>
        </p:txBody>
      </p:sp>
    </p:spTree>
    <p:extLst>
      <p:ext uri="{BB962C8B-B14F-4D97-AF65-F5344CB8AC3E}">
        <p14:creationId xmlns:p14="http://schemas.microsoft.com/office/powerpoint/2010/main" val="312409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5923884" cy="3939320"/>
            <a:chOff x="760064" y="827862"/>
            <a:chExt cx="5923884" cy="3939320"/>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Reading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3165212"/>
              <a:ext cx="420785" cy="45720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976" y="4074833"/>
              <a:ext cx="461319" cy="457200"/>
            </a:xfrm>
            <a:prstGeom prst="rect">
              <a:avLst/>
            </a:prstGeom>
          </p:spPr>
        </p:pic>
        <p:sp>
          <p:nvSpPr>
            <p:cNvPr id="20" name="TextBox 19"/>
            <p:cNvSpPr txBox="1"/>
            <p:nvPr/>
          </p:nvSpPr>
          <p:spPr>
            <a:xfrm>
              <a:off x="1223294" y="3104282"/>
              <a:ext cx="5460654"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Read the two descriptions of strange sports and choose titles for them.</a:t>
              </a:r>
            </a:p>
          </p:txBody>
        </p:sp>
        <p:sp>
          <p:nvSpPr>
            <p:cNvPr id="21" name="TextBox 20"/>
            <p:cNvSpPr txBox="1"/>
            <p:nvPr/>
          </p:nvSpPr>
          <p:spPr>
            <a:xfrm>
              <a:off x="1224090" y="4059296"/>
              <a:ext cx="5176829" cy="707886"/>
            </a:xfrm>
            <a:prstGeom prst="rect">
              <a:avLst/>
            </a:prstGeom>
            <a:noFill/>
          </p:spPr>
          <p:txBody>
            <a:bodyPr wrap="square" rtlCol="0">
              <a:spAutoFit/>
            </a:bodyPr>
            <a:lstStyle/>
            <a:p>
              <a:pPr algn="just"/>
              <a:r>
                <a:rPr lang="en-US" sz="2000" b="1">
                  <a:latin typeface="Arial" panose="020B0604020202020204" pitchFamily="34" charset="0"/>
                  <a:cs typeface="Arial" panose="020B0604020202020204" pitchFamily="34" charset="0"/>
                </a:rPr>
                <a:t>Use the information from the passages above to tick (</a:t>
              </a:r>
              <a:r>
                <a:rPr lang="en-US" sz="2000" b="1">
                  <a:latin typeface="Arial" panose="020B0604020202020204" pitchFamily="34" charset="0"/>
                  <a:cs typeface="Arial" panose="020B0604020202020204" pitchFamily="34" charset="0"/>
                  <a:sym typeface="Wingdings 2" panose="05020102010507070707" pitchFamily="18" charset="2"/>
                </a:rPr>
                <a:t></a:t>
              </a:r>
              <a:r>
                <a:rPr lang="en-US" sz="2000" b="1">
                  <a:latin typeface="Arial" panose="020B0604020202020204" pitchFamily="34" charset="0"/>
                  <a:cs typeface="Arial" panose="020B0604020202020204" pitchFamily="34" charset="0"/>
                </a:rPr>
                <a:t>) the correct box.</a:t>
              </a:r>
            </a:p>
          </p:txBody>
        </p:sp>
      </p:grpSp>
      <p:sp>
        <p:nvSpPr>
          <p:cNvPr id="3" name="TextBox 2"/>
          <p:cNvSpPr txBox="1"/>
          <p:nvPr/>
        </p:nvSpPr>
        <p:spPr>
          <a:xfrm>
            <a:off x="2140527" y="3099376"/>
            <a:ext cx="4355872" cy="523220"/>
          </a:xfrm>
          <a:prstGeom prst="rect">
            <a:avLst/>
          </a:prstGeom>
          <a:noFill/>
        </p:spPr>
        <p:txBody>
          <a:bodyPr wrap="square" rtlCol="0">
            <a:spAutoFit/>
          </a:bodyPr>
          <a:lstStyle/>
          <a:p>
            <a:pPr algn="ctr"/>
            <a:r>
              <a:rPr lang="en-US" sz="2800" b="1">
                <a:solidFill>
                  <a:srgbClr val="002060"/>
                </a:solidFill>
                <a:latin typeface="Arial" panose="020B0604020202020204" pitchFamily="34" charset="0"/>
                <a:cs typeface="Arial" panose="020B0604020202020204" pitchFamily="34" charset="0"/>
              </a:rPr>
              <a:t>STRANGE SPORTS</a:t>
            </a:r>
          </a:p>
        </p:txBody>
      </p:sp>
    </p:spTree>
    <p:extLst>
      <p:ext uri="{BB962C8B-B14F-4D97-AF65-F5344CB8AC3E}">
        <p14:creationId xmlns:p14="http://schemas.microsoft.com/office/powerpoint/2010/main" val="270888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17417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27964" y="-14594"/>
            <a:ext cx="7530236" cy="892552"/>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Read the two descriptions of strange sports and choose titles for them.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239" y="1810928"/>
            <a:ext cx="4133851" cy="413385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55" y="1716230"/>
            <a:ext cx="4323245" cy="4323245"/>
          </a:xfrm>
          <a:prstGeom prst="rect">
            <a:avLst/>
          </a:prstGeom>
        </p:spPr>
      </p:pic>
    </p:spTree>
    <p:extLst>
      <p:ext uri="{BB962C8B-B14F-4D97-AF65-F5344CB8AC3E}">
        <p14:creationId xmlns:p14="http://schemas.microsoft.com/office/powerpoint/2010/main" val="324056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1C2F6EB-03EE-4F5C-A3FB-D7FDCFD203DF}"/>
              </a:ext>
            </a:extLst>
          </p:cNvPr>
          <p:cNvGrpSpPr/>
          <p:nvPr/>
        </p:nvGrpSpPr>
        <p:grpSpPr>
          <a:xfrm>
            <a:off x="1261173" y="12747"/>
            <a:ext cx="2652325" cy="2618650"/>
            <a:chOff x="1261173" y="12747"/>
            <a:chExt cx="2652325" cy="261865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8445" y="12747"/>
              <a:ext cx="2165638" cy="2165638"/>
            </a:xfrm>
            <a:prstGeom prst="rect">
              <a:avLst/>
            </a:prstGeom>
          </p:spPr>
        </p:pic>
        <p:grpSp>
          <p:nvGrpSpPr>
            <p:cNvPr id="4" name="Group 3"/>
            <p:cNvGrpSpPr/>
            <p:nvPr/>
          </p:nvGrpSpPr>
          <p:grpSpPr>
            <a:xfrm>
              <a:off x="1261173" y="2161079"/>
              <a:ext cx="2652325" cy="470318"/>
              <a:chOff x="363373" y="1262747"/>
              <a:chExt cx="2652325" cy="470318"/>
            </a:xfrm>
          </p:grpSpPr>
          <p:sp>
            <p:nvSpPr>
              <p:cNvPr id="5" name="TextBox 4"/>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A.</a:t>
                </a:r>
              </a:p>
            </p:txBody>
          </p:sp>
          <p:sp>
            <p:nvSpPr>
              <p:cNvPr id="6" name="TextBox 5"/>
              <p:cNvSpPr txBox="1"/>
              <p:nvPr/>
            </p:nvSpPr>
            <p:spPr>
              <a:xfrm>
                <a:off x="827314" y="1271400"/>
                <a:ext cx="2188384" cy="461665"/>
              </a:xfrm>
              <a:prstGeom prst="rect">
                <a:avLst/>
              </a:prstGeom>
              <a:noFill/>
            </p:spPr>
            <p:txBody>
              <a:bodyPr wrap="square" rtlCol="0">
                <a:spAutoFit/>
              </a:bodyPr>
              <a:lstStyle/>
              <a:p>
                <a:r>
                  <a:rPr lang="en-US" sz="2400"/>
                  <a:t>Toe Wrestling</a:t>
                </a:r>
                <a:endParaRPr lang="en-US" sz="2400" i="1"/>
              </a:p>
            </p:txBody>
          </p:sp>
        </p:grpSp>
      </p:grpSp>
      <p:grpSp>
        <p:nvGrpSpPr>
          <p:cNvPr id="18" name="Group 17">
            <a:extLst>
              <a:ext uri="{FF2B5EF4-FFF2-40B4-BE49-F238E27FC236}">
                <a16:creationId xmlns:a16="http://schemas.microsoft.com/office/drawing/2014/main" id="{8964E10A-D887-4FCC-ADB7-6CFC3591F99B}"/>
              </a:ext>
            </a:extLst>
          </p:cNvPr>
          <p:cNvGrpSpPr/>
          <p:nvPr/>
        </p:nvGrpSpPr>
        <p:grpSpPr>
          <a:xfrm>
            <a:off x="5489155" y="89673"/>
            <a:ext cx="2864832" cy="2550377"/>
            <a:chOff x="5489155" y="89673"/>
            <a:chExt cx="2864832" cy="255037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6570" y="89673"/>
              <a:ext cx="2080059" cy="2080059"/>
            </a:xfrm>
            <a:prstGeom prst="rect">
              <a:avLst/>
            </a:prstGeom>
          </p:spPr>
        </p:pic>
        <p:grpSp>
          <p:nvGrpSpPr>
            <p:cNvPr id="7" name="Group 6"/>
            <p:cNvGrpSpPr/>
            <p:nvPr/>
          </p:nvGrpSpPr>
          <p:grpSpPr>
            <a:xfrm>
              <a:off x="5489155" y="2169732"/>
              <a:ext cx="2864832" cy="470318"/>
              <a:chOff x="363373" y="1262747"/>
              <a:chExt cx="2864832" cy="470318"/>
            </a:xfrm>
          </p:grpSpPr>
          <p:sp>
            <p:nvSpPr>
              <p:cNvPr id="8" name="TextBox 7"/>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B.</a:t>
                </a:r>
              </a:p>
            </p:txBody>
          </p:sp>
          <p:sp>
            <p:nvSpPr>
              <p:cNvPr id="9" name="TextBox 8"/>
              <p:cNvSpPr txBox="1"/>
              <p:nvPr/>
            </p:nvSpPr>
            <p:spPr>
              <a:xfrm>
                <a:off x="827314" y="1271400"/>
                <a:ext cx="2400891" cy="461665"/>
              </a:xfrm>
              <a:prstGeom prst="rect">
                <a:avLst/>
              </a:prstGeom>
              <a:noFill/>
            </p:spPr>
            <p:txBody>
              <a:bodyPr wrap="square" rtlCol="0">
                <a:spAutoFit/>
              </a:bodyPr>
              <a:lstStyle/>
              <a:p>
                <a:r>
                  <a:rPr lang="en-US" sz="2400" dirty="0"/>
                  <a:t>Cheese Rolling</a:t>
                </a:r>
                <a:endParaRPr lang="en-US" sz="2400" i="1" dirty="0"/>
              </a:p>
            </p:txBody>
          </p:sp>
        </p:grpSp>
      </p:grpSp>
      <p:sp>
        <p:nvSpPr>
          <p:cNvPr id="10" name="Rectangle 9"/>
          <p:cNvSpPr/>
          <p:nvPr/>
        </p:nvSpPr>
        <p:spPr>
          <a:xfrm>
            <a:off x="0" y="2888673"/>
            <a:ext cx="9144000" cy="3969327"/>
          </a:xfrm>
          <a:prstGeom prst="rect">
            <a:avLst/>
          </a:prstGeom>
          <a:solidFill>
            <a:srgbClr val="D3DB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2988" y="3136596"/>
            <a:ext cx="474830" cy="461665"/>
          </a:xfrm>
          <a:prstGeom prst="rect">
            <a:avLst/>
          </a:prstGeom>
          <a:noFill/>
        </p:spPr>
        <p:txBody>
          <a:bodyPr wrap="square" rtlCol="0">
            <a:spAutoFit/>
          </a:bodyPr>
          <a:lstStyle/>
          <a:p>
            <a:r>
              <a:rPr lang="en-US" sz="2400" b="1">
                <a:solidFill>
                  <a:srgbClr val="0070C0"/>
                </a:solidFill>
              </a:rPr>
              <a:t>1.</a:t>
            </a:r>
          </a:p>
        </p:txBody>
      </p:sp>
      <p:cxnSp>
        <p:nvCxnSpPr>
          <p:cNvPr id="12" name="Straight Connector 11"/>
          <p:cNvCxnSpPr/>
          <p:nvPr/>
        </p:nvCxnSpPr>
        <p:spPr>
          <a:xfrm flipV="1">
            <a:off x="614299" y="3470824"/>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88494" y="3136596"/>
            <a:ext cx="474830" cy="461665"/>
          </a:xfrm>
          <a:prstGeom prst="rect">
            <a:avLst/>
          </a:prstGeom>
          <a:noFill/>
        </p:spPr>
        <p:txBody>
          <a:bodyPr wrap="square" rtlCol="0">
            <a:spAutoFit/>
          </a:bodyPr>
          <a:lstStyle/>
          <a:p>
            <a:r>
              <a:rPr lang="en-US" sz="2400" b="1">
                <a:solidFill>
                  <a:srgbClr val="0070C0"/>
                </a:solidFill>
              </a:rPr>
              <a:t>2.</a:t>
            </a:r>
          </a:p>
        </p:txBody>
      </p:sp>
      <p:cxnSp>
        <p:nvCxnSpPr>
          <p:cNvPr id="14" name="Straight Connector 13"/>
          <p:cNvCxnSpPr/>
          <p:nvPr/>
        </p:nvCxnSpPr>
        <p:spPr>
          <a:xfrm flipV="1">
            <a:off x="5069805" y="3460947"/>
            <a:ext cx="112170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2989" y="3757916"/>
            <a:ext cx="4183148" cy="2677656"/>
          </a:xfrm>
          <a:prstGeom prst="rect">
            <a:avLst/>
          </a:prstGeom>
          <a:noFill/>
        </p:spPr>
        <p:txBody>
          <a:bodyPr wrap="square" rtlCol="0">
            <a:spAutoFit/>
          </a:bodyPr>
          <a:lstStyle/>
          <a:p>
            <a:r>
              <a:rPr lang="en-US" sz="2400"/>
              <a:t>It’s a simple sport. Competitors roll a big round piece of cheese from the top of a hill. Competitors run after it and try to catch it. Very few people can catch it because it goes very fast, about 112 km an hour.</a:t>
            </a:r>
          </a:p>
        </p:txBody>
      </p:sp>
      <p:sp>
        <p:nvSpPr>
          <p:cNvPr id="16" name="TextBox 15"/>
          <p:cNvSpPr txBox="1"/>
          <p:nvPr/>
        </p:nvSpPr>
        <p:spPr>
          <a:xfrm>
            <a:off x="4572000" y="3753368"/>
            <a:ext cx="4572000" cy="2677656"/>
          </a:xfrm>
          <a:prstGeom prst="rect">
            <a:avLst/>
          </a:prstGeom>
          <a:noFill/>
        </p:spPr>
        <p:txBody>
          <a:bodyPr wrap="square" rtlCol="0">
            <a:spAutoFit/>
          </a:bodyPr>
          <a:lstStyle/>
          <a:p>
            <a:r>
              <a:rPr lang="en-US" sz="2400"/>
              <a:t>It’s a popular sport for children. This game started in Derbyshire in the North of England. Two children lock their toes together and try to push the other’s foot to the ground. It’s similar to arm wrestling.</a:t>
            </a:r>
          </a:p>
        </p:txBody>
      </p:sp>
      <p:sp>
        <p:nvSpPr>
          <p:cNvPr id="20" name="TextBox 19">
            <a:extLst>
              <a:ext uri="{FF2B5EF4-FFF2-40B4-BE49-F238E27FC236}">
                <a16:creationId xmlns:a16="http://schemas.microsoft.com/office/drawing/2014/main" id="{27CADC92-29A9-4065-83CA-D13695CFED6E}"/>
              </a:ext>
            </a:extLst>
          </p:cNvPr>
          <p:cNvSpPr txBox="1"/>
          <p:nvPr/>
        </p:nvSpPr>
        <p:spPr>
          <a:xfrm>
            <a:off x="551740" y="3136595"/>
            <a:ext cx="2146416" cy="461665"/>
          </a:xfrm>
          <a:prstGeom prst="rect">
            <a:avLst/>
          </a:prstGeom>
          <a:noFill/>
        </p:spPr>
        <p:txBody>
          <a:bodyPr wrap="square">
            <a:spAutoFit/>
          </a:bodyPr>
          <a:lstStyle/>
          <a:p>
            <a:r>
              <a:rPr lang="en-US" sz="2400" dirty="0">
                <a:solidFill>
                  <a:srgbClr val="F75309"/>
                </a:solidFill>
              </a:rPr>
              <a:t>Cheese Rolling</a:t>
            </a:r>
            <a:endParaRPr lang="en-US" sz="2400" i="1" dirty="0">
              <a:solidFill>
                <a:srgbClr val="F75309"/>
              </a:solidFill>
            </a:endParaRPr>
          </a:p>
        </p:txBody>
      </p:sp>
      <p:sp>
        <p:nvSpPr>
          <p:cNvPr id="21" name="TextBox 20">
            <a:extLst>
              <a:ext uri="{FF2B5EF4-FFF2-40B4-BE49-F238E27FC236}">
                <a16:creationId xmlns:a16="http://schemas.microsoft.com/office/drawing/2014/main" id="{C3720E28-785D-4BA4-905B-9EA57B0126C0}"/>
              </a:ext>
            </a:extLst>
          </p:cNvPr>
          <p:cNvSpPr txBox="1"/>
          <p:nvPr/>
        </p:nvSpPr>
        <p:spPr>
          <a:xfrm>
            <a:off x="5007246" y="3145493"/>
            <a:ext cx="2146416" cy="461665"/>
          </a:xfrm>
          <a:prstGeom prst="rect">
            <a:avLst/>
          </a:prstGeom>
          <a:noFill/>
        </p:spPr>
        <p:txBody>
          <a:bodyPr wrap="square">
            <a:spAutoFit/>
          </a:bodyPr>
          <a:lstStyle/>
          <a:p>
            <a:r>
              <a:rPr lang="en-US" sz="2400" dirty="0">
                <a:solidFill>
                  <a:srgbClr val="F75309"/>
                </a:solidFill>
              </a:rPr>
              <a:t>Toe Wrestling</a:t>
            </a:r>
            <a:endParaRPr lang="en-US" sz="2400" i="1" dirty="0">
              <a:solidFill>
                <a:srgbClr val="F75309"/>
              </a:solidFill>
            </a:endParaRPr>
          </a:p>
        </p:txBody>
      </p:sp>
    </p:spTree>
    <p:extLst>
      <p:ext uri="{BB962C8B-B14F-4D97-AF65-F5344CB8AC3E}">
        <p14:creationId xmlns:p14="http://schemas.microsoft.com/office/powerpoint/2010/main" val="4607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0"/>
                            </p:stCondLst>
                            <p:childTnLst>
                              <p:par>
                                <p:cTn id="14" presetID="42" presetClass="path" presetSubtype="0" accel="50000" decel="50000" fill="hold" nodeType="afterEffect">
                                  <p:stCondLst>
                                    <p:cond delay="500"/>
                                  </p:stCondLst>
                                  <p:childTnLst>
                                    <p:animMotion origin="layout" path="M -4.44444E-6 -2.59259E-6 L -0.47413 -0.00602 " pathEditMode="relative" rAng="0" ptsTypes="AA">
                                      <p:cBhvr>
                                        <p:cTn id="15" dur="2000" fill="hold"/>
                                        <p:tgtEl>
                                          <p:spTgt spid="18"/>
                                        </p:tgtEl>
                                        <p:attrNameLst>
                                          <p:attrName>ppt_x</p:attrName>
                                          <p:attrName>ppt_y</p:attrName>
                                        </p:attrNameLst>
                                      </p:cBhvr>
                                      <p:rCtr x="-23715" y="-301"/>
                                    </p:animMotion>
                                  </p:childTnLst>
                                </p:cTn>
                              </p:par>
                              <p:par>
                                <p:cTn id="16" presetID="42" presetClass="path" presetSubtype="0" accel="50000" decel="50000" fill="hold" nodeType="withEffect">
                                  <p:stCondLst>
                                    <p:cond delay="500"/>
                                  </p:stCondLst>
                                  <p:childTnLst>
                                    <p:animMotion origin="layout" path="M -2.5E-6 -4.07407E-6 L 0.47413 0.00602 " pathEditMode="relative" rAng="0" ptsTypes="AA">
                                      <p:cBhvr>
                                        <p:cTn id="17" dur="2000" fill="hold"/>
                                        <p:tgtEl>
                                          <p:spTgt spid="17"/>
                                        </p:tgtEl>
                                        <p:attrNameLst>
                                          <p:attrName>ppt_x</p:attrName>
                                          <p:attrName>ppt_y</p:attrName>
                                        </p:attrNameLst>
                                      </p:cBhvr>
                                      <p:rCtr x="23438" y="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341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913485" y="5443"/>
            <a:ext cx="7679797" cy="861774"/>
          </a:xfrm>
          <a:prstGeom prst="rect">
            <a:avLst/>
          </a:prstGeom>
          <a:noFill/>
        </p:spPr>
        <p:txBody>
          <a:bodyPr wrap="square" rtlCol="0">
            <a:spAutoFit/>
          </a:bodyPr>
          <a:lstStyle/>
          <a:p>
            <a:r>
              <a:rPr lang="en-US" sz="2400" b="1" spc="-100">
                <a:effectLst>
                  <a:glow rad="88900">
                    <a:schemeClr val="bg1"/>
                  </a:glow>
                </a:effectLst>
                <a:latin typeface="Arial" panose="020B0604020202020204" pitchFamily="34" charset="0"/>
                <a:cs typeface="Arial" panose="020B0604020202020204" pitchFamily="34" charset="0"/>
              </a:rPr>
              <a:t>Use the information from the passages above to tick (</a:t>
            </a:r>
            <a:r>
              <a:rPr lang="en-US" sz="2400" b="1" spc="-10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400" b="1" spc="-100">
                <a:effectLst>
                  <a:glow rad="88900">
                    <a:schemeClr val="bg1"/>
                  </a:glow>
                </a:effectLst>
                <a:latin typeface="Arial" panose="020B0604020202020204" pitchFamily="34" charset="0"/>
                <a:cs typeface="Arial" panose="020B0604020202020204" pitchFamily="34" charset="0"/>
              </a:rPr>
              <a:t>) the correct box.</a:t>
            </a:r>
          </a:p>
        </p:txBody>
      </p:sp>
      <p:graphicFrame>
        <p:nvGraphicFramePr>
          <p:cNvPr id="2" name="Table 1"/>
          <p:cNvGraphicFramePr>
            <a:graphicFrameLocks noGrp="1"/>
          </p:cNvGraphicFramePr>
          <p:nvPr>
            <p:extLst>
              <p:ext uri="{D42A27DB-BD31-4B8C-83A1-F6EECF244321}">
                <p14:modId xmlns:p14="http://schemas.microsoft.com/office/powerpoint/2010/main" val="3443552915"/>
              </p:ext>
            </p:extLst>
          </p:nvPr>
        </p:nvGraphicFramePr>
        <p:xfrm>
          <a:off x="290945" y="1485899"/>
          <a:ext cx="8676409" cy="4906560"/>
        </p:xfrm>
        <a:graphic>
          <a:graphicData uri="http://schemas.openxmlformats.org/drawingml/2006/table">
            <a:tbl>
              <a:tblPr firstRow="1" bandRow="1">
                <a:tableStyleId>{00A15C55-8517-42AA-B614-E9B94910E393}</a:tableStyleId>
              </a:tblPr>
              <a:tblGrid>
                <a:gridCol w="4998028">
                  <a:extLst>
                    <a:ext uri="{9D8B030D-6E8A-4147-A177-3AD203B41FA5}">
                      <a16:colId xmlns:a16="http://schemas.microsoft.com/office/drawing/2014/main" val="20000"/>
                    </a:ext>
                  </a:extLst>
                </a:gridCol>
                <a:gridCol w="1880754">
                  <a:extLst>
                    <a:ext uri="{9D8B030D-6E8A-4147-A177-3AD203B41FA5}">
                      <a16:colId xmlns:a16="http://schemas.microsoft.com/office/drawing/2014/main" val="20001"/>
                    </a:ext>
                  </a:extLst>
                </a:gridCol>
                <a:gridCol w="1797627">
                  <a:extLst>
                    <a:ext uri="{9D8B030D-6E8A-4147-A177-3AD203B41FA5}">
                      <a16:colId xmlns:a16="http://schemas.microsoft.com/office/drawing/2014/main" val="20002"/>
                    </a:ext>
                  </a:extLst>
                </a:gridCol>
              </a:tblGrid>
              <a:tr h="801832">
                <a:tc>
                  <a:txBody>
                    <a:bodyPr/>
                    <a:lstStyle/>
                    <a:p>
                      <a:pPr algn="ctr"/>
                      <a:endParaRPr lang="en-US" sz="2400" dirty="0"/>
                    </a:p>
                  </a:txBody>
                  <a:tcPr marL="118096" marR="118096" marT="59048" marB="59048"/>
                </a:tc>
                <a:tc>
                  <a:txBody>
                    <a:bodyPr/>
                    <a:lstStyle/>
                    <a:p>
                      <a:pPr algn="ctr"/>
                      <a:r>
                        <a:rPr lang="en-US" sz="2400">
                          <a:solidFill>
                            <a:schemeClr val="bg1"/>
                          </a:solidFill>
                        </a:rPr>
                        <a:t>Toe Wrestling</a:t>
                      </a:r>
                    </a:p>
                  </a:txBody>
                  <a:tcPr marL="118096" marR="118096" marT="59048" marB="59048"/>
                </a:tc>
                <a:tc>
                  <a:txBody>
                    <a:bodyPr/>
                    <a:lstStyle/>
                    <a:p>
                      <a:pPr algn="ctr"/>
                      <a:r>
                        <a:rPr lang="en-US" sz="2400" dirty="0">
                          <a:solidFill>
                            <a:schemeClr val="bg1"/>
                          </a:solidFill>
                        </a:rPr>
                        <a:t>Cheese</a:t>
                      </a:r>
                      <a:r>
                        <a:rPr lang="en-US" sz="2400" baseline="0" dirty="0">
                          <a:solidFill>
                            <a:schemeClr val="bg1"/>
                          </a:solidFill>
                        </a:rPr>
                        <a:t> Rolling</a:t>
                      </a:r>
                      <a:endParaRPr lang="en-US" sz="2400" dirty="0">
                        <a:solidFill>
                          <a:schemeClr val="bg1"/>
                        </a:solidFill>
                      </a:endParaRPr>
                    </a:p>
                  </a:txBody>
                  <a:tcPr marL="118096" marR="118096" marT="59048" marB="59048"/>
                </a:tc>
                <a:extLst>
                  <a:ext uri="{0D108BD9-81ED-4DB2-BD59-A6C34878D82A}">
                    <a16:rowId xmlns:a16="http://schemas.microsoft.com/office/drawing/2014/main" val="10000"/>
                  </a:ext>
                </a:extLst>
              </a:tr>
              <a:tr h="801832">
                <a:tc>
                  <a:txBody>
                    <a:bodyPr/>
                    <a:lstStyle/>
                    <a:p>
                      <a:r>
                        <a:rPr lang="en-US" sz="2400" b="1">
                          <a:solidFill>
                            <a:srgbClr val="0070C0"/>
                          </a:solidFill>
                        </a:rPr>
                        <a:t>1. </a:t>
                      </a:r>
                      <a:r>
                        <a:rPr lang="en-US" sz="2400"/>
                        <a:t>You need a hill to play this sport.</a:t>
                      </a:r>
                    </a:p>
                  </a:txBody>
                  <a:tcPr marL="118096" marR="118096" marT="59048" marB="59048" anchor="ctr"/>
                </a:tc>
                <a:tc>
                  <a:txBody>
                    <a:bodyPr/>
                    <a:lstStyle/>
                    <a:p>
                      <a:endParaRPr lang="en-US" sz="2400"/>
                    </a:p>
                  </a:txBody>
                  <a:tcPr marL="118096" marR="118096" marT="59048" marB="59048" anchor="ctr"/>
                </a:tc>
                <a:tc>
                  <a:txBody>
                    <a:bodyPr/>
                    <a:lstStyle/>
                    <a:p>
                      <a:endParaRPr lang="en-US" sz="2400"/>
                    </a:p>
                  </a:txBody>
                  <a:tcPr marL="118096" marR="118096" marT="59048" marB="59048" anchor="ctr"/>
                </a:tc>
                <a:extLst>
                  <a:ext uri="{0D108BD9-81ED-4DB2-BD59-A6C34878D82A}">
                    <a16:rowId xmlns:a16="http://schemas.microsoft.com/office/drawing/2014/main" val="10001"/>
                  </a:ext>
                </a:extLst>
              </a:tr>
              <a:tr h="801832">
                <a:tc>
                  <a:txBody>
                    <a:bodyPr/>
                    <a:lstStyle/>
                    <a:p>
                      <a:r>
                        <a:rPr lang="en-US" sz="2400" b="1" kern="1200">
                          <a:solidFill>
                            <a:srgbClr val="0070C0"/>
                          </a:solidFill>
                        </a:rPr>
                        <a:t>2. </a:t>
                      </a:r>
                      <a:r>
                        <a:rPr lang="en-US" sz="2400"/>
                        <a:t>You use the lower part of the body</a:t>
                      </a:r>
                    </a:p>
                    <a:p>
                      <a:r>
                        <a:rPr lang="en-US" sz="2400" baseline="0"/>
                        <a:t>     </a:t>
                      </a:r>
                      <a:r>
                        <a:rPr lang="en-US" sz="2400"/>
                        <a:t>for this sport.</a:t>
                      </a:r>
                    </a:p>
                  </a:txBody>
                  <a:tcPr marL="118096" marR="118096" marT="59048" marB="59048" anchor="ctr"/>
                </a:tc>
                <a:tc>
                  <a:txBody>
                    <a:bodyPr/>
                    <a:lstStyle/>
                    <a:p>
                      <a:endParaRPr lang="en-US" sz="2400"/>
                    </a:p>
                  </a:txBody>
                  <a:tcPr marL="118096" marR="118096" marT="59048" marB="59048" anchor="ctr"/>
                </a:tc>
                <a:tc>
                  <a:txBody>
                    <a:bodyPr/>
                    <a:lstStyle/>
                    <a:p>
                      <a:endParaRPr lang="en-US" sz="2400"/>
                    </a:p>
                  </a:txBody>
                  <a:tcPr marL="118096" marR="118096" marT="59048" marB="59048" anchor="ctr"/>
                </a:tc>
                <a:extLst>
                  <a:ext uri="{0D108BD9-81ED-4DB2-BD59-A6C34878D82A}">
                    <a16:rowId xmlns:a16="http://schemas.microsoft.com/office/drawing/2014/main" val="10002"/>
                  </a:ext>
                </a:extLst>
              </a:tr>
              <a:tr h="801832">
                <a:tc>
                  <a:txBody>
                    <a:bodyPr/>
                    <a:lstStyle/>
                    <a:p>
                      <a:r>
                        <a:rPr lang="en-US" sz="2400" b="1" kern="1200">
                          <a:solidFill>
                            <a:srgbClr val="0070C0"/>
                          </a:solidFill>
                        </a:rPr>
                        <a:t>3. </a:t>
                      </a:r>
                      <a:r>
                        <a:rPr lang="en-US" sz="2400"/>
                        <a:t>It travels at about 112km/h.</a:t>
                      </a:r>
                    </a:p>
                  </a:txBody>
                  <a:tcPr marL="118096" marR="118096" marT="59048" marB="59048" anchor="ctr"/>
                </a:tc>
                <a:tc>
                  <a:txBody>
                    <a:bodyPr/>
                    <a:lstStyle/>
                    <a:p>
                      <a:endParaRPr lang="en-US" sz="2400"/>
                    </a:p>
                  </a:txBody>
                  <a:tcPr marL="118096" marR="118096" marT="59048" marB="59048" anchor="ctr"/>
                </a:tc>
                <a:tc>
                  <a:txBody>
                    <a:bodyPr/>
                    <a:lstStyle/>
                    <a:p>
                      <a:endParaRPr lang="en-US" sz="2400"/>
                    </a:p>
                  </a:txBody>
                  <a:tcPr marL="118096" marR="118096" marT="59048" marB="59048" anchor="ctr"/>
                </a:tc>
                <a:extLst>
                  <a:ext uri="{0D108BD9-81ED-4DB2-BD59-A6C34878D82A}">
                    <a16:rowId xmlns:a16="http://schemas.microsoft.com/office/drawing/2014/main" val="10003"/>
                  </a:ext>
                </a:extLst>
              </a:tr>
              <a:tr h="801832">
                <a:tc>
                  <a:txBody>
                    <a:bodyPr/>
                    <a:lstStyle/>
                    <a:p>
                      <a:r>
                        <a:rPr lang="en-US" sz="2400" b="1" kern="1200">
                          <a:solidFill>
                            <a:srgbClr val="0070C0"/>
                          </a:solidFill>
                        </a:rPr>
                        <a:t>4.</a:t>
                      </a:r>
                      <a:r>
                        <a:rPr lang="en-US" sz="2400"/>
                        <a:t> Not many people can catch it.</a:t>
                      </a:r>
                    </a:p>
                  </a:txBody>
                  <a:tcPr marL="118096" marR="118096" marT="59048" marB="59048" anchor="ctr"/>
                </a:tc>
                <a:tc>
                  <a:txBody>
                    <a:bodyPr/>
                    <a:lstStyle/>
                    <a:p>
                      <a:endParaRPr lang="en-US" sz="2400"/>
                    </a:p>
                  </a:txBody>
                  <a:tcPr marL="118096" marR="118096" marT="59048" marB="59048" anchor="ctr"/>
                </a:tc>
                <a:tc>
                  <a:txBody>
                    <a:bodyPr/>
                    <a:lstStyle/>
                    <a:p>
                      <a:endParaRPr lang="en-US" sz="2400"/>
                    </a:p>
                  </a:txBody>
                  <a:tcPr marL="118096" marR="118096" marT="59048" marB="59048" anchor="ctr"/>
                </a:tc>
                <a:extLst>
                  <a:ext uri="{0D108BD9-81ED-4DB2-BD59-A6C34878D82A}">
                    <a16:rowId xmlns:a16="http://schemas.microsoft.com/office/drawing/2014/main" val="10004"/>
                  </a:ext>
                </a:extLst>
              </a:tr>
              <a:tr h="801832">
                <a:tc>
                  <a:txBody>
                    <a:bodyPr/>
                    <a:lstStyle/>
                    <a:p>
                      <a:r>
                        <a:rPr lang="en-US" sz="2400" b="1" kern="1200">
                          <a:solidFill>
                            <a:srgbClr val="0070C0"/>
                          </a:solidFill>
                        </a:rPr>
                        <a:t>5.</a:t>
                      </a:r>
                      <a:r>
                        <a:rPr lang="en-US" sz="2400"/>
                        <a:t> It first started in England.</a:t>
                      </a:r>
                    </a:p>
                  </a:txBody>
                  <a:tcPr marL="118096" marR="118096" marT="59048" marB="59048" anchor="ctr"/>
                </a:tc>
                <a:tc>
                  <a:txBody>
                    <a:bodyPr/>
                    <a:lstStyle/>
                    <a:p>
                      <a:endParaRPr lang="en-US" sz="2400"/>
                    </a:p>
                  </a:txBody>
                  <a:tcPr marL="118096" marR="118096" marT="59048" marB="59048" anchor="ctr"/>
                </a:tc>
                <a:tc>
                  <a:txBody>
                    <a:bodyPr/>
                    <a:lstStyle/>
                    <a:p>
                      <a:endParaRPr lang="en-US" sz="2400" dirty="0"/>
                    </a:p>
                  </a:txBody>
                  <a:tcPr marL="118096" marR="118096" marT="59048" marB="59048" anchor="ctr"/>
                </a:tc>
                <a:extLst>
                  <a:ext uri="{0D108BD9-81ED-4DB2-BD59-A6C34878D82A}">
                    <a16:rowId xmlns:a16="http://schemas.microsoft.com/office/drawing/2014/main" val="10005"/>
                  </a:ext>
                </a:extLst>
              </a:tr>
            </a:tbl>
          </a:graphicData>
        </a:graphic>
      </p:graphicFrame>
      <p:sp>
        <p:nvSpPr>
          <p:cNvPr id="3" name="TextBox 2">
            <a:extLst>
              <a:ext uri="{FF2B5EF4-FFF2-40B4-BE49-F238E27FC236}">
                <a16:creationId xmlns:a16="http://schemas.microsoft.com/office/drawing/2014/main" id="{31766129-C334-461B-88FC-AFCDD798797F}"/>
              </a:ext>
            </a:extLst>
          </p:cNvPr>
          <p:cNvSpPr txBox="1"/>
          <p:nvPr/>
        </p:nvSpPr>
        <p:spPr>
          <a:xfrm>
            <a:off x="7767782" y="2391888"/>
            <a:ext cx="577402" cy="707886"/>
          </a:xfrm>
          <a:prstGeom prst="rect">
            <a:avLst/>
          </a:prstGeom>
          <a:noFill/>
        </p:spPr>
        <p:txBody>
          <a:bodyPr wrap="non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
        <p:nvSpPr>
          <p:cNvPr id="9" name="TextBox 8">
            <a:extLst>
              <a:ext uri="{FF2B5EF4-FFF2-40B4-BE49-F238E27FC236}">
                <a16:creationId xmlns:a16="http://schemas.microsoft.com/office/drawing/2014/main" id="{023CCFF0-34DF-4EBB-9503-82CA68F0AF60}"/>
              </a:ext>
            </a:extLst>
          </p:cNvPr>
          <p:cNvSpPr txBox="1"/>
          <p:nvPr/>
        </p:nvSpPr>
        <p:spPr>
          <a:xfrm>
            <a:off x="5883564" y="3231293"/>
            <a:ext cx="577402" cy="707886"/>
          </a:xfrm>
          <a:prstGeom prst="rect">
            <a:avLst/>
          </a:prstGeom>
          <a:noFill/>
        </p:spPr>
        <p:txBody>
          <a:bodyPr wrap="non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
        <p:nvSpPr>
          <p:cNvPr id="10" name="TextBox 9">
            <a:extLst>
              <a:ext uri="{FF2B5EF4-FFF2-40B4-BE49-F238E27FC236}">
                <a16:creationId xmlns:a16="http://schemas.microsoft.com/office/drawing/2014/main" id="{F35DEFF7-4BA1-45AD-B9D3-95C3D8A5ABBE}"/>
              </a:ext>
            </a:extLst>
          </p:cNvPr>
          <p:cNvSpPr txBox="1"/>
          <p:nvPr/>
        </p:nvSpPr>
        <p:spPr>
          <a:xfrm>
            <a:off x="7767782" y="4033471"/>
            <a:ext cx="577402" cy="707886"/>
          </a:xfrm>
          <a:prstGeom prst="rect">
            <a:avLst/>
          </a:prstGeom>
          <a:noFill/>
        </p:spPr>
        <p:txBody>
          <a:bodyPr wrap="non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
        <p:nvSpPr>
          <p:cNvPr id="11" name="TextBox 10">
            <a:extLst>
              <a:ext uri="{FF2B5EF4-FFF2-40B4-BE49-F238E27FC236}">
                <a16:creationId xmlns:a16="http://schemas.microsoft.com/office/drawing/2014/main" id="{224FA740-B0F5-4025-87DD-9493329F887E}"/>
              </a:ext>
            </a:extLst>
          </p:cNvPr>
          <p:cNvSpPr txBox="1"/>
          <p:nvPr/>
        </p:nvSpPr>
        <p:spPr>
          <a:xfrm>
            <a:off x="7767782" y="4859022"/>
            <a:ext cx="577402" cy="707886"/>
          </a:xfrm>
          <a:prstGeom prst="rect">
            <a:avLst/>
          </a:prstGeom>
          <a:noFill/>
        </p:spPr>
        <p:txBody>
          <a:bodyPr wrap="non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
        <p:nvSpPr>
          <p:cNvPr id="12" name="TextBox 11">
            <a:extLst>
              <a:ext uri="{FF2B5EF4-FFF2-40B4-BE49-F238E27FC236}">
                <a16:creationId xmlns:a16="http://schemas.microsoft.com/office/drawing/2014/main" id="{17FDE16F-086F-4B78-8C5D-FC89F2C11C09}"/>
              </a:ext>
            </a:extLst>
          </p:cNvPr>
          <p:cNvSpPr txBox="1"/>
          <p:nvPr/>
        </p:nvSpPr>
        <p:spPr>
          <a:xfrm>
            <a:off x="5883564" y="5644165"/>
            <a:ext cx="577402" cy="707886"/>
          </a:xfrm>
          <a:prstGeom prst="rect">
            <a:avLst/>
          </a:prstGeom>
          <a:noFill/>
        </p:spPr>
        <p:txBody>
          <a:bodyPr wrap="none" rtlCol="0">
            <a:spAutoFit/>
          </a:bodyPr>
          <a:lstStyle/>
          <a:p>
            <a:r>
              <a:rPr lang="en-US" sz="4000" b="1" dirty="0">
                <a:solidFill>
                  <a:srgbClr val="00B050"/>
                </a:solidFill>
                <a:sym typeface="Wingdings 2" panose="05020102010507070707" pitchFamily="18" charset="2"/>
              </a:rPr>
              <a:t></a:t>
            </a:r>
            <a:endParaRPr lang="en-US" sz="4000" b="1" dirty="0">
              <a:solidFill>
                <a:srgbClr val="00B050"/>
              </a:solidFill>
            </a:endParaRP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6239570" cy="3102673"/>
            <a:chOff x="760064" y="827862"/>
            <a:chExt cx="6239570" cy="3102673"/>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Speaking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797088"/>
              <a:ext cx="420785" cy="445296"/>
            </a:xfrm>
            <a:prstGeom prst="rect">
              <a:avLst/>
            </a:prstGeom>
          </p:spPr>
        </p:pic>
        <p:sp>
          <p:nvSpPr>
            <p:cNvPr id="20" name="TextBox 19"/>
            <p:cNvSpPr txBox="1"/>
            <p:nvPr/>
          </p:nvSpPr>
          <p:spPr>
            <a:xfrm>
              <a:off x="1223293" y="2730206"/>
              <a:ext cx="5776341" cy="1200329"/>
            </a:xfrm>
            <a:prstGeom prst="rect">
              <a:avLst/>
            </a:prstGeom>
            <a:noFill/>
          </p:spPr>
          <p:txBody>
            <a:bodyPr wrap="square" rtlCol="0">
              <a:spAutoFit/>
            </a:bodyPr>
            <a:lstStyle/>
            <a:p>
              <a:r>
                <a:rPr lang="en-US" sz="2400" b="1">
                  <a:cs typeface="Arial" panose="020B0604020202020204" pitchFamily="34" charset="0"/>
                </a:rPr>
                <a:t>Work in groups. Interview your classmates about their likes. Take notes of their answers and report to the class.</a:t>
              </a:r>
            </a:p>
          </p:txBody>
        </p:sp>
      </p:grpSp>
    </p:spTree>
    <p:extLst>
      <p:ext uri="{BB962C8B-B14F-4D97-AF65-F5344CB8AC3E}">
        <p14:creationId xmlns:p14="http://schemas.microsoft.com/office/powerpoint/2010/main" val="419019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165215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07403" y="84663"/>
            <a:ext cx="7954216" cy="1200329"/>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Work in groups. Interview your classmates about their likes. Take notes of their answers and report to the class.</a:t>
            </a:r>
          </a:p>
        </p:txBody>
      </p:sp>
      <p:graphicFrame>
        <p:nvGraphicFramePr>
          <p:cNvPr id="4" name="Table 3"/>
          <p:cNvGraphicFramePr>
            <a:graphicFrameLocks noGrp="1"/>
          </p:cNvGraphicFramePr>
          <p:nvPr>
            <p:extLst>
              <p:ext uri="{D42A27DB-BD31-4B8C-83A1-F6EECF244321}">
                <p14:modId xmlns:p14="http://schemas.microsoft.com/office/powerpoint/2010/main" val="3128588785"/>
              </p:ext>
            </p:extLst>
          </p:nvPr>
        </p:nvGraphicFramePr>
        <p:xfrm>
          <a:off x="219994" y="2082801"/>
          <a:ext cx="8507259" cy="3736108"/>
        </p:xfrm>
        <a:graphic>
          <a:graphicData uri="http://schemas.openxmlformats.org/drawingml/2006/table">
            <a:tbl>
              <a:tblPr firstRow="1" bandRow="1">
                <a:tableStyleId>{00A15C55-8517-42AA-B614-E9B94910E393}</a:tableStyleId>
              </a:tblPr>
              <a:tblGrid>
                <a:gridCol w="5359924">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547135">
                  <a:extLst>
                    <a:ext uri="{9D8B030D-6E8A-4147-A177-3AD203B41FA5}">
                      <a16:colId xmlns:a16="http://schemas.microsoft.com/office/drawing/2014/main" val="20002"/>
                    </a:ext>
                  </a:extLst>
                </a:gridCol>
              </a:tblGrid>
              <a:tr h="934027">
                <a:tc>
                  <a:txBody>
                    <a:bodyPr/>
                    <a:lstStyle/>
                    <a:p>
                      <a:pPr algn="ctr"/>
                      <a:r>
                        <a:rPr lang="en-US" sz="2500" dirty="0">
                          <a:solidFill>
                            <a:schemeClr val="bg1"/>
                          </a:solidFill>
                        </a:rPr>
                        <a:t>Questions</a:t>
                      </a:r>
                    </a:p>
                  </a:txBody>
                  <a:tcPr marL="127609" marR="127609" marT="63804" marB="63804" anchor="ctr"/>
                </a:tc>
                <a:tc>
                  <a:txBody>
                    <a:bodyPr/>
                    <a:lstStyle/>
                    <a:p>
                      <a:pPr algn="ctr"/>
                      <a:r>
                        <a:rPr lang="en-US" sz="2500" dirty="0">
                          <a:solidFill>
                            <a:schemeClr val="bg1"/>
                          </a:solidFill>
                        </a:rPr>
                        <a:t>Person</a:t>
                      </a:r>
                      <a:r>
                        <a:rPr lang="en-US" sz="2500" baseline="0" dirty="0">
                          <a:solidFill>
                            <a:schemeClr val="bg1"/>
                          </a:solidFill>
                        </a:rPr>
                        <a:t> 1</a:t>
                      </a:r>
                      <a:endParaRPr lang="en-US" sz="2500" dirty="0">
                        <a:solidFill>
                          <a:schemeClr val="bg1"/>
                        </a:solidFill>
                      </a:endParaRPr>
                    </a:p>
                  </a:txBody>
                  <a:tcPr marL="127609" marR="127609" marT="63804" marB="63804" anchor="ctr"/>
                </a:tc>
                <a:tc>
                  <a:txBody>
                    <a:bodyPr/>
                    <a:lstStyle/>
                    <a:p>
                      <a:pPr algn="ctr"/>
                      <a:r>
                        <a:rPr lang="en-US" sz="2500" dirty="0">
                          <a:solidFill>
                            <a:schemeClr val="bg1"/>
                          </a:solidFill>
                        </a:rPr>
                        <a:t>Person 2</a:t>
                      </a:r>
                    </a:p>
                  </a:txBody>
                  <a:tcPr marL="127609" marR="127609" marT="63804" marB="63804" anchor="ctr"/>
                </a:tc>
                <a:extLst>
                  <a:ext uri="{0D108BD9-81ED-4DB2-BD59-A6C34878D82A}">
                    <a16:rowId xmlns:a16="http://schemas.microsoft.com/office/drawing/2014/main" val="10000"/>
                  </a:ext>
                </a:extLst>
              </a:tr>
              <a:tr h="934027">
                <a:tc>
                  <a:txBody>
                    <a:bodyPr/>
                    <a:lstStyle/>
                    <a:p>
                      <a:r>
                        <a:rPr lang="en-US" sz="2500" b="1">
                          <a:solidFill>
                            <a:srgbClr val="00589A"/>
                          </a:solidFill>
                        </a:rPr>
                        <a:t>1. </a:t>
                      </a:r>
                      <a:r>
                        <a:rPr lang="en-US" sz="2500"/>
                        <a:t>What city would you like to visit?</a:t>
                      </a:r>
                    </a:p>
                  </a:txBody>
                  <a:tcPr marL="127609" marR="127609" marT="63804" marB="63804" anchor="ctr"/>
                </a:tc>
                <a:tc>
                  <a:txBody>
                    <a:bodyPr/>
                    <a:lstStyle/>
                    <a:p>
                      <a:endParaRPr lang="en-US" sz="2500"/>
                    </a:p>
                  </a:txBody>
                  <a:tcPr marL="127609" marR="127609" marT="63804" marB="63804"/>
                </a:tc>
                <a:tc>
                  <a:txBody>
                    <a:bodyPr/>
                    <a:lstStyle/>
                    <a:p>
                      <a:endParaRPr lang="en-US" sz="2500"/>
                    </a:p>
                  </a:txBody>
                  <a:tcPr marL="127609" marR="127609" marT="63804" marB="63804"/>
                </a:tc>
                <a:extLst>
                  <a:ext uri="{0D108BD9-81ED-4DB2-BD59-A6C34878D82A}">
                    <a16:rowId xmlns:a16="http://schemas.microsoft.com/office/drawing/2014/main" val="10001"/>
                  </a:ext>
                </a:extLst>
              </a:tr>
              <a:tr h="934027">
                <a:tc>
                  <a:txBody>
                    <a:bodyPr/>
                    <a:lstStyle/>
                    <a:p>
                      <a:r>
                        <a:rPr lang="en-US" sz="2500" b="1" kern="1200">
                          <a:solidFill>
                            <a:srgbClr val="00589A"/>
                          </a:solidFill>
                        </a:rPr>
                        <a:t>2.</a:t>
                      </a:r>
                      <a:r>
                        <a:rPr lang="en-US" sz="2500"/>
                        <a:t> What sports do you like playing?</a:t>
                      </a:r>
                    </a:p>
                  </a:txBody>
                  <a:tcPr marL="127609" marR="127609" marT="63804" marB="63804" anchor="ctr"/>
                </a:tc>
                <a:tc>
                  <a:txBody>
                    <a:bodyPr/>
                    <a:lstStyle/>
                    <a:p>
                      <a:endParaRPr lang="en-US" sz="2500"/>
                    </a:p>
                  </a:txBody>
                  <a:tcPr marL="127609" marR="127609" marT="63804" marB="63804"/>
                </a:tc>
                <a:tc>
                  <a:txBody>
                    <a:bodyPr/>
                    <a:lstStyle/>
                    <a:p>
                      <a:endParaRPr lang="en-US" sz="2500"/>
                    </a:p>
                  </a:txBody>
                  <a:tcPr marL="127609" marR="127609" marT="63804" marB="63804"/>
                </a:tc>
                <a:extLst>
                  <a:ext uri="{0D108BD9-81ED-4DB2-BD59-A6C34878D82A}">
                    <a16:rowId xmlns:a16="http://schemas.microsoft.com/office/drawing/2014/main" val="10002"/>
                  </a:ext>
                </a:extLst>
              </a:tr>
              <a:tr h="934027">
                <a:tc>
                  <a:txBody>
                    <a:bodyPr/>
                    <a:lstStyle/>
                    <a:p>
                      <a:r>
                        <a:rPr lang="en-US" sz="2500" b="1" kern="1200">
                          <a:solidFill>
                            <a:srgbClr val="00589A"/>
                          </a:solidFill>
                        </a:rPr>
                        <a:t>3.</a:t>
                      </a:r>
                      <a:r>
                        <a:rPr lang="en-US" sz="2500"/>
                        <a:t> What TV programme do you like</a:t>
                      </a:r>
                    </a:p>
                    <a:p>
                      <a:r>
                        <a:rPr lang="en-US" sz="2500" baseline="0"/>
                        <a:t>     </a:t>
                      </a:r>
                      <a:r>
                        <a:rPr lang="en-US" sz="2500"/>
                        <a:t>watching?</a:t>
                      </a:r>
                    </a:p>
                  </a:txBody>
                  <a:tcPr marL="127609" marR="127609" marT="63804" marB="63804" anchor="ctr"/>
                </a:tc>
                <a:tc>
                  <a:txBody>
                    <a:bodyPr/>
                    <a:lstStyle/>
                    <a:p>
                      <a:endParaRPr lang="en-US" sz="2500"/>
                    </a:p>
                  </a:txBody>
                  <a:tcPr marL="127609" marR="127609" marT="63804" marB="63804"/>
                </a:tc>
                <a:tc>
                  <a:txBody>
                    <a:bodyPr/>
                    <a:lstStyle/>
                    <a:p>
                      <a:endParaRPr lang="en-US" sz="2500" dirty="0"/>
                    </a:p>
                  </a:txBody>
                  <a:tcPr marL="127609" marR="127609" marT="63804" marB="6380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6835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6858000"/>
            <a:chOff x="193701" y="1590291"/>
            <a:chExt cx="8653859" cy="5137079"/>
          </a:xfrm>
        </p:grpSpPr>
        <p:sp>
          <p:nvSpPr>
            <p:cNvPr id="15" name="Rounded Rectangle 14"/>
            <p:cNvSpPr/>
            <p:nvPr/>
          </p:nvSpPr>
          <p:spPr>
            <a:xfrm>
              <a:off x="193701" y="1590291"/>
              <a:ext cx="8653859" cy="5137079"/>
            </a:xfrm>
            <a:prstGeom prst="roundRect">
              <a:avLst/>
            </a:prstGeom>
            <a:solidFill>
              <a:srgbClr val="C0E6EA"/>
            </a:solidFill>
            <a:ln>
              <a:solidFill>
                <a:srgbClr val="C0E6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77403" y="1674687"/>
              <a:ext cx="8444374" cy="4900773"/>
            </a:xfrm>
            <a:prstGeom prst="roundRect">
              <a:avLst/>
            </a:prstGeom>
            <a:solidFill>
              <a:srgbClr val="05A0B8"/>
            </a:solidFill>
            <a:ln>
              <a:solidFill>
                <a:srgbClr val="05A0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14872" y="1767152"/>
              <a:ext cx="8369436" cy="4952146"/>
            </a:xfrm>
            <a:prstGeom prst="roundRect">
              <a:avLst/>
            </a:prstGeom>
            <a:solidFill>
              <a:srgbClr val="E2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500172" y="1492490"/>
            <a:ext cx="6199492" cy="2733341"/>
            <a:chOff x="760064" y="827862"/>
            <a:chExt cx="6199492" cy="2733341"/>
          </a:xfrm>
        </p:grpSpPr>
        <p:grpSp>
          <p:nvGrpSpPr>
            <p:cNvPr id="13" name="Group 12"/>
            <p:cNvGrpSpPr/>
            <p:nvPr/>
          </p:nvGrpSpPr>
          <p:grpSpPr>
            <a:xfrm>
              <a:off x="760064" y="827862"/>
              <a:ext cx="4996227" cy="1606886"/>
              <a:chOff x="2323295" y="1854855"/>
              <a:chExt cx="4996227" cy="1606886"/>
            </a:xfrm>
          </p:grpSpPr>
          <p:grpSp>
            <p:nvGrpSpPr>
              <p:cNvPr id="12" name="Group 11"/>
              <p:cNvGrpSpPr/>
              <p:nvPr/>
            </p:nvGrpSpPr>
            <p:grpSpPr>
              <a:xfrm>
                <a:off x="2323295" y="1854855"/>
                <a:ext cx="4996227" cy="777611"/>
                <a:chOff x="2329399" y="1854855"/>
                <a:chExt cx="4996227" cy="777611"/>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22" y="1889865"/>
                  <a:ext cx="4115804" cy="7271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399" y="1854855"/>
                  <a:ext cx="946337" cy="777611"/>
                </a:xfrm>
                <a:prstGeom prst="rect">
                  <a:avLst/>
                </a:prstGeom>
              </p:spPr>
            </p:pic>
          </p:grpSp>
          <p:sp>
            <p:nvSpPr>
              <p:cNvPr id="6" name="TextBox 5"/>
              <p:cNvSpPr txBox="1"/>
              <p:nvPr/>
            </p:nvSpPr>
            <p:spPr>
              <a:xfrm>
                <a:off x="3203718" y="2815410"/>
                <a:ext cx="3557176" cy="646331"/>
              </a:xfrm>
              <a:prstGeom prst="rect">
                <a:avLst/>
              </a:prstGeom>
              <a:noFill/>
            </p:spPr>
            <p:txBody>
              <a:bodyPr wrap="square" rtlCol="0">
                <a:spAutoFit/>
              </a:bodyPr>
              <a:lstStyle/>
              <a:p>
                <a:pPr algn="ctr"/>
                <a:r>
                  <a:rPr lang="en-US" sz="3600" b="1">
                    <a:solidFill>
                      <a:srgbClr val="0084B1"/>
                    </a:solidFill>
                  </a:rPr>
                  <a:t>Listening</a:t>
                </a:r>
              </a:p>
            </p:txBody>
          </p:sp>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919" y="2803274"/>
              <a:ext cx="420785" cy="432923"/>
            </a:xfrm>
            <a:prstGeom prst="rect">
              <a:avLst/>
            </a:prstGeom>
          </p:spPr>
        </p:pic>
        <p:sp>
          <p:nvSpPr>
            <p:cNvPr id="20" name="TextBox 19"/>
            <p:cNvSpPr txBox="1"/>
            <p:nvPr/>
          </p:nvSpPr>
          <p:spPr>
            <a:xfrm>
              <a:off x="1223293" y="2730206"/>
              <a:ext cx="5736263" cy="830997"/>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Listen  to  a  talk  about  Singapore and fill the missing information.</a:t>
              </a:r>
            </a:p>
          </p:txBody>
        </p:sp>
      </p:grpSp>
    </p:spTree>
    <p:extLst>
      <p:ext uri="{BB962C8B-B14F-4D97-AF65-F5344CB8AC3E}">
        <p14:creationId xmlns:p14="http://schemas.microsoft.com/office/powerpoint/2010/main" val="32760461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743</TotalTime>
  <Words>614</Words>
  <Application>Microsoft Office PowerPoint</Application>
  <PresentationFormat>On-screen Show (4:3)</PresentationFormat>
  <Paragraphs>88</Paragraphs>
  <Slides>14</Slides>
  <Notes>0</Notes>
  <HiddenSlides>1</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Helvetica Neue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Lenovo</cp:lastModifiedBy>
  <cp:revision>60</cp:revision>
  <dcterms:created xsi:type="dcterms:W3CDTF">2020-12-09T02:04:09Z</dcterms:created>
  <dcterms:modified xsi:type="dcterms:W3CDTF">2021-08-02T05:07:03Z</dcterms:modified>
</cp:coreProperties>
</file>